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acc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3716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HOLISTIC SEO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57200" y="20116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WORKBENCH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457200" y="29260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Next-Gen SEO Strategy &amp; Content Generation Platform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3200400" y="3840480"/>
            <a:ext cx="2743200" cy="7315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457200" y="411480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Dominate Search Results with Semantic SEO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FEATURES - STRATEGY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Everything you need for semantic SEO success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365760" y="86868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6" name="Text 3"/>
          <p:cNvSpPr/>
          <p:nvPr/>
        </p:nvSpPr>
        <p:spPr>
          <a:xfrm>
            <a:off x="502920" y="97840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Info Wizard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2920" y="128016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Define company context, expertise areas, and target audience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4754880" y="86868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9" name="Text 6"/>
          <p:cNvSpPr/>
          <p:nvPr/>
        </p:nvSpPr>
        <p:spPr>
          <a:xfrm>
            <a:off x="4892040" y="97840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Pillars Setup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892040" y="128016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Central Entity (CE), Source Context (SC), Central Search Intent (CSI)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365760" y="187452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12" name="Text 9"/>
          <p:cNvSpPr/>
          <p:nvPr/>
        </p:nvSpPr>
        <p:spPr>
          <a:xfrm>
            <a:off x="502920" y="198424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EAV Discovery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02920" y="228600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Entity-Attribute-Value semantic triples for topical authority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4754880" y="187452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15" name="Text 12"/>
          <p:cNvSpPr/>
          <p:nvPr/>
        </p:nvSpPr>
        <p:spPr>
          <a:xfrm>
            <a:off x="4892040" y="198424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Competitor Analysis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4892040" y="228600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Analyze competitor content gaps and opportunities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365760" y="288036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18" name="Text 15"/>
          <p:cNvSpPr/>
          <p:nvPr/>
        </p:nvSpPr>
        <p:spPr>
          <a:xfrm>
            <a:off x="502920" y="299008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Topical Map Generation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502920" y="329184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topic clustering with 50-100+ topics</a:t>
            </a:r>
            <a:endParaRPr lang="en-US" sz="900" dirty="0"/>
          </a:p>
        </p:txBody>
      </p:sp>
      <p:sp>
        <p:nvSpPr>
          <p:cNvPr id="20" name="Shape 17"/>
          <p:cNvSpPr/>
          <p:nvPr/>
        </p:nvSpPr>
        <p:spPr>
          <a:xfrm>
            <a:off x="4754880" y="288036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21" name="Text 18"/>
          <p:cNvSpPr/>
          <p:nvPr/>
        </p:nvSpPr>
        <p:spPr>
          <a:xfrm>
            <a:off x="4892040" y="299008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Knowledge Graph View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4892040" y="329184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Visualize topic relationships and content network</a:t>
            </a:r>
            <a:endParaRPr lang="en-US" sz="900" dirty="0"/>
          </a:p>
        </p:txBody>
      </p:sp>
      <p:sp>
        <p:nvSpPr>
          <p:cNvPr id="23" name="Shape 20"/>
          <p:cNvSpPr/>
          <p:nvPr/>
        </p:nvSpPr>
        <p:spPr>
          <a:xfrm>
            <a:off x="365760" y="388620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24" name="Text 21"/>
          <p:cNvSpPr/>
          <p:nvPr/>
        </p:nvSpPr>
        <p:spPr>
          <a:xfrm>
            <a:off x="502920" y="399592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Topic Prioritization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502920" y="42976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Score topics by search volume, difficulty, and relevance</a:t>
            </a:r>
            <a:endParaRPr lang="en-US" sz="900" dirty="0"/>
          </a:p>
        </p:txBody>
      </p:sp>
      <p:sp>
        <p:nvSpPr>
          <p:cNvPr id="26" name="Shape 23"/>
          <p:cNvSpPr/>
          <p:nvPr/>
        </p:nvSpPr>
        <p:spPr>
          <a:xfrm>
            <a:off x="4754880" y="388620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27" name="Text 24"/>
          <p:cNvSpPr/>
          <p:nvPr/>
        </p:nvSpPr>
        <p:spPr>
          <a:xfrm>
            <a:off x="4892040" y="399592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Calendar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4892040" y="42976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 and schedule content production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FEATURES - CONTENT CREATION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Multi-pass AI content generation system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365760" y="86868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6" name="Text 3"/>
          <p:cNvSpPr/>
          <p:nvPr/>
        </p:nvSpPr>
        <p:spPr>
          <a:xfrm>
            <a:off x="502920" y="97840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Brief Generation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2920" y="128016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SERP analysis, competitor specs, visual semantics, structured outline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4754880" y="86868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9" name="Text 6"/>
          <p:cNvSpPr/>
          <p:nvPr/>
        </p:nvSpPr>
        <p:spPr>
          <a:xfrm>
            <a:off x="4892040" y="97840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9-Pass Content Generation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892040" y="128016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Draft → Headers → Intro → Lists → Flow → Micro → Visual → Audit → Schema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365760" y="187452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12" name="Text 9"/>
          <p:cNvSpPr/>
          <p:nvPr/>
        </p:nvSpPr>
        <p:spPr>
          <a:xfrm>
            <a:off x="502920" y="198424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Section-by-Section Writing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02920" y="228600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Resumable generation with retry logic and version history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4754880" y="187452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15" name="Text 12"/>
          <p:cNvSpPr/>
          <p:nvPr/>
        </p:nvSpPr>
        <p:spPr>
          <a:xfrm>
            <a:off x="4892040" y="198424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Featured Snippet Targeting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4892040" y="228600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snippet-length answers and structured data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365760" y="288036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18" name="Text 15"/>
          <p:cNvSpPr/>
          <p:nvPr/>
        </p:nvSpPr>
        <p:spPr>
          <a:xfrm>
            <a:off x="502920" y="299008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Placeholder System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502920" y="329184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AI-generated alt text with vocabulary-extending semantics</a:t>
            </a:r>
            <a:endParaRPr lang="en-US" sz="900" dirty="0"/>
          </a:p>
        </p:txBody>
      </p:sp>
      <p:sp>
        <p:nvSpPr>
          <p:cNvPr id="20" name="Shape 17"/>
          <p:cNvSpPr/>
          <p:nvPr/>
        </p:nvSpPr>
        <p:spPr>
          <a:xfrm>
            <a:off x="4754880" y="288036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21" name="Text 18"/>
          <p:cNvSpPr/>
          <p:nvPr/>
        </p:nvSpPr>
        <p:spPr>
          <a:xfrm>
            <a:off x="4892040" y="299008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Internal Link Suggestions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4892040" y="329184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Contextual anchor text recommendations for topical clusters</a:t>
            </a:r>
            <a:endParaRPr lang="en-US" sz="900" dirty="0"/>
          </a:p>
        </p:txBody>
      </p:sp>
      <p:sp>
        <p:nvSpPr>
          <p:cNvPr id="23" name="Shape 20"/>
          <p:cNvSpPr/>
          <p:nvPr/>
        </p:nvSpPr>
        <p:spPr>
          <a:xfrm>
            <a:off x="365760" y="388620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24" name="Text 21"/>
          <p:cNvSpPr/>
          <p:nvPr/>
        </p:nvSpPr>
        <p:spPr>
          <a:xfrm>
            <a:off x="502920" y="399592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Schema Generation (JSON-LD)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502920" y="42976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Entity resolution via Wikidata, page type detection, auto-fix</a:t>
            </a:r>
            <a:endParaRPr lang="en-US" sz="900" dirty="0"/>
          </a:p>
        </p:txBody>
      </p:sp>
      <p:sp>
        <p:nvSpPr>
          <p:cNvPr id="26" name="Shape 23"/>
          <p:cNvSpPr/>
          <p:nvPr/>
        </p:nvSpPr>
        <p:spPr>
          <a:xfrm>
            <a:off x="4754880" y="388620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27" name="Text 24"/>
          <p:cNvSpPr/>
          <p:nvPr/>
        </p:nvSpPr>
        <p:spPr>
          <a:xfrm>
            <a:off x="4892040" y="399592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Batch Content Generation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4892040" y="42976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50+ articles with consistent quality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FEATURES - ANALYSIS &amp; TOOLS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SEO analysis suite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365760" y="86868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6" name="Text 3"/>
          <p:cNvSpPr/>
          <p:nvPr/>
        </p:nvSpPr>
        <p:spPr>
          <a:xfrm>
            <a:off x="502920" y="97840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Unified Audit Engine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2920" y="128016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129+ rules with real-time scoring and actionable feedback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4754880" y="86868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9" name="Text 6"/>
          <p:cNvSpPr/>
          <p:nvPr/>
        </p:nvSpPr>
        <p:spPr>
          <a:xfrm>
            <a:off x="4892040" y="97840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Semantic Analysis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892040" y="128016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Entity coverage, attribute depth, predicate variety scoring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365760" y="187452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12" name="Text 9"/>
          <p:cNvSpPr/>
          <p:nvPr/>
        </p:nvSpPr>
        <p:spPr>
          <a:xfrm>
            <a:off x="502920" y="198424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Corpus Audit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02920" y="228600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Site-wide content analysis for topical authority gaps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4754880" y="187452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15" name="Text 12"/>
          <p:cNvSpPr/>
          <p:nvPr/>
        </p:nvSpPr>
        <p:spPr>
          <a:xfrm>
            <a:off x="4892040" y="198424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Query Network Analysis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4892040" y="228600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 search queries to content and identify opportunities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365760" y="288036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18" name="Text 15"/>
          <p:cNvSpPr/>
          <p:nvPr/>
        </p:nvSpPr>
        <p:spPr>
          <a:xfrm>
            <a:off x="502920" y="299008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Entity Authority Scoring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502920" y="329184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Measure topical authority by entity coverage</a:t>
            </a:r>
            <a:endParaRPr lang="en-US" sz="900" dirty="0"/>
          </a:p>
        </p:txBody>
      </p:sp>
      <p:sp>
        <p:nvSpPr>
          <p:cNvPr id="20" name="Shape 17"/>
          <p:cNvSpPr/>
          <p:nvPr/>
        </p:nvSpPr>
        <p:spPr>
          <a:xfrm>
            <a:off x="4754880" y="288036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21" name="Text 18"/>
          <p:cNvSpPr/>
          <p:nvPr/>
        </p:nvSpPr>
        <p:spPr>
          <a:xfrm>
            <a:off x="4892040" y="299008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Competitor Gap Analysis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4892040" y="329184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Find content gaps and outranking opportunities</a:t>
            </a:r>
            <a:endParaRPr lang="en-US" sz="900" dirty="0"/>
          </a:p>
        </p:txBody>
      </p:sp>
      <p:sp>
        <p:nvSpPr>
          <p:cNvPr id="23" name="Shape 20"/>
          <p:cNvSpPr/>
          <p:nvPr/>
        </p:nvSpPr>
        <p:spPr>
          <a:xfrm>
            <a:off x="365760" y="388620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24" name="Text 21"/>
          <p:cNvSpPr/>
          <p:nvPr/>
        </p:nvSpPr>
        <p:spPr>
          <a:xfrm>
            <a:off x="502920" y="399592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Internal Link Audit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502920" y="42976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Neo4j-powered link structure analysis</a:t>
            </a:r>
            <a:endParaRPr lang="en-US" sz="900" dirty="0"/>
          </a:p>
        </p:txBody>
      </p:sp>
      <p:sp>
        <p:nvSpPr>
          <p:cNvPr id="26" name="Shape 23"/>
          <p:cNvSpPr/>
          <p:nvPr/>
        </p:nvSpPr>
        <p:spPr>
          <a:xfrm>
            <a:off x="4754880" y="3886200"/>
            <a:ext cx="4206240" cy="868680"/>
          </a:xfrm>
          <a:prstGeom prst="roundRect">
            <a:avLst>
              <a:gd name="adj" fmla="val 8421"/>
            </a:avLst>
          </a:prstGeom>
          <a:solidFill>
            <a:srgbClr val="16213E"/>
          </a:solidFill>
          <a:ln/>
        </p:spPr>
      </p:sp>
      <p:sp>
        <p:nvSpPr>
          <p:cNvPr id="27" name="Text 24"/>
          <p:cNvSpPr/>
          <p:nvPr/>
        </p:nvSpPr>
        <p:spPr>
          <a:xfrm>
            <a:off x="4892040" y="3995928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E-A-T Scanner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4892040" y="42976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Expertise, Authority, Trust signals analysis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BRIEF - RESEARCH DEPTH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Every brief contains comprehensive SEO intelligence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365760" y="868680"/>
            <a:ext cx="4206240" cy="1828800"/>
          </a:xfrm>
          <a:prstGeom prst="roundRect">
            <a:avLst>
              <a:gd name="adj" fmla="val 4000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02920" y="100584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SERP Analysis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48640" y="13716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Featured snippet type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48640" y="169164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People Also Ask questions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48640" y="201168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Competitor analysis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48640" y="233172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Search intent classification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754880" y="868680"/>
            <a:ext cx="4206240" cy="1828800"/>
          </a:xfrm>
          <a:prstGeom prst="roundRect">
            <a:avLst>
              <a:gd name="adj" fmla="val 4000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892040" y="100584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 Semantics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937760" y="13716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Image placement map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4937760" y="169164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Alt text vocabulary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937760" y="201168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Visual context signals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937760" y="233172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Schema markup hints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365760" y="2880360"/>
            <a:ext cx="4206240" cy="1828800"/>
          </a:xfrm>
          <a:prstGeom prst="roundRect">
            <a:avLst>
              <a:gd name="adj" fmla="val 4000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02920" y="30175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Structured Outline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548640" y="338328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Section hierarchy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548640" y="370332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Word count targets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548640" y="402336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Semantic anchors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548640" y="43434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Flow requirements</a:t>
            </a:r>
            <a:endParaRPr lang="en-US" sz="1000" dirty="0"/>
          </a:p>
        </p:txBody>
      </p:sp>
      <p:sp>
        <p:nvSpPr>
          <p:cNvPr id="23" name="Shape 20"/>
          <p:cNvSpPr/>
          <p:nvPr/>
        </p:nvSpPr>
        <p:spPr>
          <a:xfrm>
            <a:off x="4754880" y="2880360"/>
            <a:ext cx="4206240" cy="1828800"/>
          </a:xfrm>
          <a:prstGeom prst="roundRect">
            <a:avLst>
              <a:gd name="adj" fmla="val 4000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4892040" y="30175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Competitor Specs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4937760" y="338328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Content length analysis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4937760" y="370332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Topic coverage gaps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4937760" y="402336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Keyword density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4937760" y="43434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Structure patterns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DRAFT MODE - 5 POWERFUL VIEWS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control over your content creation process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457200" y="868680"/>
            <a:ext cx="8229600" cy="685800"/>
          </a:xfrm>
          <a:prstGeom prst="roundRect">
            <a:avLst>
              <a:gd name="adj" fmla="val 10667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080" y="1005840"/>
            <a:ext cx="1097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EDIT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828800" y="1051560"/>
            <a:ext cx="6675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Rich markdown editor with requirements rail, section navigation, and inline AI suggestions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457200" y="1691640"/>
            <a:ext cx="8229600" cy="685800"/>
          </a:xfrm>
          <a:prstGeom prst="roundRect">
            <a:avLst>
              <a:gd name="adj" fmla="val 10667"/>
            </a:avLst>
          </a:prstGeom>
          <a:solidFill>
            <a:srgbClr val="16213E"/>
          </a:solidFill>
          <a:ln w="25400">
            <a:solidFill>
              <a:srgbClr val="764BA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0080" y="1828800"/>
            <a:ext cx="1097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764BA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PREVIEW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828800" y="1874520"/>
            <a:ext cx="6675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Live HTML rendering with responsive preview and SEO meta preview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57200" y="2514600"/>
            <a:ext cx="8229600" cy="685800"/>
          </a:xfrm>
          <a:prstGeom prst="roundRect">
            <a:avLst>
              <a:gd name="adj" fmla="val 10667"/>
            </a:avLst>
          </a:prstGeom>
          <a:solidFill>
            <a:srgbClr val="16213E"/>
          </a:solidFill>
          <a:ln w="25400">
            <a:solidFill>
              <a:srgbClr val="F9731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080" y="2651760"/>
            <a:ext cx="1097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1828800" y="2697480"/>
            <a:ext cx="6675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management panel for alt text editing, placement, and AI image generation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457200" y="3337560"/>
            <a:ext cx="8229600" cy="685800"/>
          </a:xfrm>
          <a:prstGeom prst="roundRect">
            <a:avLst>
              <a:gd name="adj" fmla="val 10667"/>
            </a:avLst>
          </a:prstGeom>
          <a:solidFill>
            <a:srgbClr val="16213E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0080" y="3474720"/>
            <a:ext cx="1097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QUALITY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828800" y="3520440"/>
            <a:ext cx="6675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113+ rules in 18 categories with real-time scoring and improvement suggestions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457200" y="4160520"/>
            <a:ext cx="8229600" cy="685800"/>
          </a:xfrm>
          <a:prstGeom prst="roundRect">
            <a:avLst>
              <a:gd name="adj" fmla="val 10667"/>
            </a:avLst>
          </a:prstGeom>
          <a:solidFill>
            <a:srgbClr val="16213E"/>
          </a:solidFill>
          <a:ln w="25400">
            <a:solidFill>
              <a:srgbClr val="F59E0B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40080" y="4297680"/>
            <a:ext cx="1097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59E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DEBUG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1828800" y="4343400"/>
            <a:ext cx="6675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Pass history, audit issues, AI conversation logs, and version comparison</a:t>
            </a:r>
            <a:endParaRPr 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STRATEGIST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Context-aware assistant powered by Holistic SEO methodology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365760" y="8686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Understands your current context (topic, brief, draft)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365760" y="13258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Provides strategic recommendations based on SEO pillars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365760" y="17830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Answers questions about Holistic SEO methodology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365760" y="22402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Suggests improvements aligned with your business goals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365760" y="26974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Multi-provider support (use your preferred AI)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365760" y="31546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Quick actions for common tasks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4572000" y="868680"/>
            <a:ext cx="4206240" cy="3474720"/>
          </a:xfrm>
          <a:prstGeom prst="roundRect">
            <a:avLst>
              <a:gd name="adj" fmla="val 2632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754880" y="100584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EXAMPLE QUESTIONS: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4754880" y="141732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"How can I improve this section for featured snippets?"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4754880" y="187452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"What entities am I missing for topical authority?"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4754880" y="233172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"Suggest internal links for this paragraph"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4754880" y="278892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"Is my introduction following Holistic SEO principles?"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4754880" y="324612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"What PAA questions should I address?"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4754880" y="370332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"How do I strengthen my E-A-T signals?"</a:t>
            </a:r>
            <a:endParaRPr lang="en-US" sz="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17+ API SERVICES INTEGRATED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Enterprise-grade integrations for comprehensive SEO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274320" y="86868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6" name="Text 3"/>
          <p:cNvSpPr/>
          <p:nvPr/>
        </p:nvSpPr>
        <p:spPr>
          <a:xfrm>
            <a:off x="365760" y="97840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Jina.ai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65760" y="128016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extraction &amp; readability</a:t>
            </a:r>
            <a:endParaRPr lang="en-US" sz="800" dirty="0"/>
          </a:p>
        </p:txBody>
      </p:sp>
      <p:sp>
        <p:nvSpPr>
          <p:cNvPr id="8" name="Shape 5"/>
          <p:cNvSpPr/>
          <p:nvPr/>
        </p:nvSpPr>
        <p:spPr>
          <a:xfrm>
            <a:off x="2468880" y="86868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9" name="Text 6"/>
          <p:cNvSpPr/>
          <p:nvPr/>
        </p:nvSpPr>
        <p:spPr>
          <a:xfrm>
            <a:off x="2560320" y="97840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Apify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2560320" y="128016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Technical web scraping</a:t>
            </a:r>
            <a:endParaRPr lang="en-US" sz="800" dirty="0"/>
          </a:p>
        </p:txBody>
      </p:sp>
      <p:sp>
        <p:nvSpPr>
          <p:cNvPr id="11" name="Shape 8"/>
          <p:cNvSpPr/>
          <p:nvPr/>
        </p:nvSpPr>
        <p:spPr>
          <a:xfrm>
            <a:off x="4663440" y="86868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12" name="Text 9"/>
          <p:cNvSpPr/>
          <p:nvPr/>
        </p:nvSpPr>
        <p:spPr>
          <a:xfrm>
            <a:off x="4754880" y="97840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Firecrawl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4754880" y="128016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Fallback scraping service</a:t>
            </a:r>
            <a:endParaRPr lang="en-US" sz="800" dirty="0"/>
          </a:p>
        </p:txBody>
      </p:sp>
      <p:sp>
        <p:nvSpPr>
          <p:cNvPr id="14" name="Shape 11"/>
          <p:cNvSpPr/>
          <p:nvPr/>
        </p:nvSpPr>
        <p:spPr>
          <a:xfrm>
            <a:off x="6858000" y="86868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15" name="Text 12"/>
          <p:cNvSpPr/>
          <p:nvPr/>
        </p:nvSpPr>
        <p:spPr>
          <a:xfrm>
            <a:off x="6949440" y="97840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DataForSEO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6949440" y="128016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SERP analysis &amp; keyword data</a:t>
            </a:r>
            <a:endParaRPr lang="en-US" sz="800" dirty="0"/>
          </a:p>
        </p:txBody>
      </p:sp>
      <p:sp>
        <p:nvSpPr>
          <p:cNvPr id="17" name="Shape 14"/>
          <p:cNvSpPr/>
          <p:nvPr/>
        </p:nvSpPr>
        <p:spPr>
          <a:xfrm>
            <a:off x="274320" y="187452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18" name="Text 15"/>
          <p:cNvSpPr/>
          <p:nvPr/>
        </p:nvSpPr>
        <p:spPr>
          <a:xfrm>
            <a:off x="365760" y="198424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Wikidata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365760" y="228600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Entity resolution &amp; knowledge graph</a:t>
            </a:r>
            <a:endParaRPr lang="en-US" sz="800" dirty="0"/>
          </a:p>
        </p:txBody>
      </p:sp>
      <p:sp>
        <p:nvSpPr>
          <p:cNvPr id="20" name="Shape 17"/>
          <p:cNvSpPr/>
          <p:nvPr/>
        </p:nvSpPr>
        <p:spPr>
          <a:xfrm>
            <a:off x="2468880" y="187452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21" name="Text 18"/>
          <p:cNvSpPr/>
          <p:nvPr/>
        </p:nvSpPr>
        <p:spPr>
          <a:xfrm>
            <a:off x="2560320" y="198424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Neo4j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2560320" y="228600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Graph database for link analysis</a:t>
            </a:r>
            <a:endParaRPr lang="en-US" sz="800" dirty="0"/>
          </a:p>
        </p:txBody>
      </p:sp>
      <p:sp>
        <p:nvSpPr>
          <p:cNvPr id="23" name="Shape 20"/>
          <p:cNvSpPr/>
          <p:nvPr/>
        </p:nvSpPr>
        <p:spPr>
          <a:xfrm>
            <a:off x="4663440" y="187452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24" name="Text 21"/>
          <p:cNvSpPr/>
          <p:nvPr/>
        </p:nvSpPr>
        <p:spPr>
          <a:xfrm>
            <a:off x="4754880" y="198424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Cloudinary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4754880" y="228600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hosting &amp; optimization</a:t>
            </a:r>
            <a:endParaRPr lang="en-US" sz="800" dirty="0"/>
          </a:p>
        </p:txBody>
      </p:sp>
      <p:sp>
        <p:nvSpPr>
          <p:cNvPr id="26" name="Shape 23"/>
          <p:cNvSpPr/>
          <p:nvPr/>
        </p:nvSpPr>
        <p:spPr>
          <a:xfrm>
            <a:off x="6858000" y="187452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27" name="Text 24"/>
          <p:cNvSpPr/>
          <p:nvPr/>
        </p:nvSpPr>
        <p:spPr>
          <a:xfrm>
            <a:off x="6949440" y="198424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MarkupGo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6949440" y="228600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Dynamic image generation</a:t>
            </a:r>
            <a:endParaRPr lang="en-US" sz="800" dirty="0"/>
          </a:p>
        </p:txBody>
      </p:sp>
      <p:sp>
        <p:nvSpPr>
          <p:cNvPr id="29" name="Shape 26"/>
          <p:cNvSpPr/>
          <p:nvPr/>
        </p:nvSpPr>
        <p:spPr>
          <a:xfrm>
            <a:off x="274320" y="288036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30" name="Text 27"/>
          <p:cNvSpPr/>
          <p:nvPr/>
        </p:nvSpPr>
        <p:spPr>
          <a:xfrm>
            <a:off x="365760" y="299008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WordPress API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365760" y="329184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 publishing integration</a:t>
            </a:r>
            <a:endParaRPr lang="en-US" sz="800" dirty="0"/>
          </a:p>
        </p:txBody>
      </p:sp>
      <p:sp>
        <p:nvSpPr>
          <p:cNvPr id="32" name="Shape 29"/>
          <p:cNvSpPr/>
          <p:nvPr/>
        </p:nvSpPr>
        <p:spPr>
          <a:xfrm>
            <a:off x="2468880" y="288036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33" name="Text 30"/>
          <p:cNvSpPr/>
          <p:nvPr/>
        </p:nvSpPr>
        <p:spPr>
          <a:xfrm>
            <a:off x="2560320" y="299008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Gemini</a:t>
            </a:r>
            <a:endParaRPr lang="en-US" sz="1000" dirty="0"/>
          </a:p>
        </p:txBody>
      </p:sp>
      <p:sp>
        <p:nvSpPr>
          <p:cNvPr id="34" name="Text 31"/>
          <p:cNvSpPr/>
          <p:nvPr/>
        </p:nvSpPr>
        <p:spPr>
          <a:xfrm>
            <a:off x="2560320" y="329184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Google AI for content generation</a:t>
            </a:r>
            <a:endParaRPr lang="en-US" sz="800" dirty="0"/>
          </a:p>
        </p:txBody>
      </p:sp>
      <p:sp>
        <p:nvSpPr>
          <p:cNvPr id="35" name="Shape 32"/>
          <p:cNvSpPr/>
          <p:nvPr/>
        </p:nvSpPr>
        <p:spPr>
          <a:xfrm>
            <a:off x="4663440" y="288036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36" name="Text 33"/>
          <p:cNvSpPr/>
          <p:nvPr/>
        </p:nvSpPr>
        <p:spPr>
          <a:xfrm>
            <a:off x="4754880" y="299008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OpenAI</a:t>
            </a:r>
            <a:endParaRPr lang="en-US" sz="1000" dirty="0"/>
          </a:p>
        </p:txBody>
      </p:sp>
      <p:sp>
        <p:nvSpPr>
          <p:cNvPr id="37" name="Text 34"/>
          <p:cNvSpPr/>
          <p:nvPr/>
        </p:nvSpPr>
        <p:spPr>
          <a:xfrm>
            <a:off x="4754880" y="329184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GPT-4 for content generation</a:t>
            </a:r>
            <a:endParaRPr lang="en-US" sz="800" dirty="0"/>
          </a:p>
        </p:txBody>
      </p:sp>
      <p:sp>
        <p:nvSpPr>
          <p:cNvPr id="38" name="Shape 35"/>
          <p:cNvSpPr/>
          <p:nvPr/>
        </p:nvSpPr>
        <p:spPr>
          <a:xfrm>
            <a:off x="6858000" y="288036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39" name="Text 36"/>
          <p:cNvSpPr/>
          <p:nvPr/>
        </p:nvSpPr>
        <p:spPr>
          <a:xfrm>
            <a:off x="6949440" y="299008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Anthropic</a:t>
            </a:r>
            <a:endParaRPr lang="en-US" sz="1000" dirty="0"/>
          </a:p>
        </p:txBody>
      </p:sp>
      <p:sp>
        <p:nvSpPr>
          <p:cNvPr id="40" name="Text 37"/>
          <p:cNvSpPr/>
          <p:nvPr/>
        </p:nvSpPr>
        <p:spPr>
          <a:xfrm>
            <a:off x="6949440" y="329184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Claude for content generation</a:t>
            </a:r>
            <a:endParaRPr lang="en-US" sz="800" dirty="0"/>
          </a:p>
        </p:txBody>
      </p:sp>
      <p:sp>
        <p:nvSpPr>
          <p:cNvPr id="41" name="Shape 38"/>
          <p:cNvSpPr/>
          <p:nvPr/>
        </p:nvSpPr>
        <p:spPr>
          <a:xfrm>
            <a:off x="274320" y="388620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42" name="Text 39"/>
          <p:cNvSpPr/>
          <p:nvPr/>
        </p:nvSpPr>
        <p:spPr>
          <a:xfrm>
            <a:off x="365760" y="399592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Perplexity</a:t>
            </a:r>
            <a:endParaRPr lang="en-US" sz="1000" dirty="0"/>
          </a:p>
        </p:txBody>
      </p:sp>
      <p:sp>
        <p:nvSpPr>
          <p:cNvPr id="43" name="Text 40"/>
          <p:cNvSpPr/>
          <p:nvPr/>
        </p:nvSpPr>
        <p:spPr>
          <a:xfrm>
            <a:off x="365760" y="429768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Research &amp; fact-checking</a:t>
            </a:r>
            <a:endParaRPr lang="en-US" sz="800" dirty="0"/>
          </a:p>
        </p:txBody>
      </p:sp>
      <p:sp>
        <p:nvSpPr>
          <p:cNvPr id="44" name="Shape 41"/>
          <p:cNvSpPr/>
          <p:nvPr/>
        </p:nvSpPr>
        <p:spPr>
          <a:xfrm>
            <a:off x="2468880" y="388620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45" name="Text 42"/>
          <p:cNvSpPr/>
          <p:nvPr/>
        </p:nvSpPr>
        <p:spPr>
          <a:xfrm>
            <a:off x="2560320" y="399592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OpenRouter</a:t>
            </a:r>
            <a:endParaRPr lang="en-US" sz="1000" dirty="0"/>
          </a:p>
        </p:txBody>
      </p:sp>
      <p:sp>
        <p:nvSpPr>
          <p:cNvPr id="46" name="Text 43"/>
          <p:cNvSpPr/>
          <p:nvPr/>
        </p:nvSpPr>
        <p:spPr>
          <a:xfrm>
            <a:off x="2560320" y="429768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100+ model access</a:t>
            </a:r>
            <a:endParaRPr lang="en-US" sz="800" dirty="0"/>
          </a:p>
        </p:txBody>
      </p:sp>
      <p:sp>
        <p:nvSpPr>
          <p:cNvPr id="47" name="Shape 44"/>
          <p:cNvSpPr/>
          <p:nvPr/>
        </p:nvSpPr>
        <p:spPr>
          <a:xfrm>
            <a:off x="4663440" y="388620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48" name="Text 45"/>
          <p:cNvSpPr/>
          <p:nvPr/>
        </p:nvSpPr>
        <p:spPr>
          <a:xfrm>
            <a:off x="4754880" y="399592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Supabase</a:t>
            </a:r>
            <a:endParaRPr lang="en-US" sz="1000" dirty="0"/>
          </a:p>
        </p:txBody>
      </p:sp>
      <p:sp>
        <p:nvSpPr>
          <p:cNvPr id="49" name="Text 46"/>
          <p:cNvSpPr/>
          <p:nvPr/>
        </p:nvSpPr>
        <p:spPr>
          <a:xfrm>
            <a:off x="4754880" y="429768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Backend &amp; authentication</a:t>
            </a:r>
            <a:endParaRPr lang="en-US" sz="800" dirty="0"/>
          </a:p>
        </p:txBody>
      </p:sp>
      <p:sp>
        <p:nvSpPr>
          <p:cNvPr id="50" name="Shape 47"/>
          <p:cNvSpPr/>
          <p:nvPr/>
        </p:nvSpPr>
        <p:spPr>
          <a:xfrm>
            <a:off x="6858000" y="3886200"/>
            <a:ext cx="2103120" cy="868680"/>
          </a:xfrm>
          <a:prstGeom prst="roundRect">
            <a:avLst>
              <a:gd name="adj" fmla="val 6316"/>
            </a:avLst>
          </a:prstGeom>
          <a:solidFill>
            <a:srgbClr val="16213E"/>
          </a:solidFill>
          <a:ln/>
        </p:spPr>
      </p:sp>
      <p:sp>
        <p:nvSpPr>
          <p:cNvPr id="51" name="Text 48"/>
          <p:cNvSpPr/>
          <p:nvPr/>
        </p:nvSpPr>
        <p:spPr>
          <a:xfrm>
            <a:off x="6949440" y="3995928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Stripe</a:t>
            </a:r>
            <a:endParaRPr lang="en-US" sz="1000" dirty="0"/>
          </a:p>
        </p:txBody>
      </p:sp>
      <p:sp>
        <p:nvSpPr>
          <p:cNvPr id="52" name="Text 49"/>
          <p:cNvSpPr/>
          <p:nvPr/>
        </p:nvSpPr>
        <p:spPr>
          <a:xfrm>
            <a:off x="6949440" y="4297680"/>
            <a:ext cx="1920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Billing &amp; subscriptions</a:t>
            </a:r>
            <a:endParaRPr lang="en-US" sz="800" dirty="0"/>
          </a:p>
        </p:txBody>
      </p:sp>
      <p:sp>
        <p:nvSpPr>
          <p:cNvPr id="53" name="Text 50"/>
          <p:cNvSpPr/>
          <p:nvPr/>
        </p:nvSpPr>
        <p:spPr>
          <a:xfrm>
            <a:off x="457200" y="46634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 API keys encrypted with AES-GCM • No markup on AI costs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WORDPRESS PUBLISHING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 content publishing workflow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365760" y="868680"/>
            <a:ext cx="4114800" cy="1828800"/>
          </a:xfrm>
          <a:prstGeom prst="roundRect">
            <a:avLst>
              <a:gd name="adj" fmla="val 4000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48640" y="960120"/>
            <a:ext cx="3749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CONNECTION SETUP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48640" y="132588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 or Application Passwords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48640" y="164592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AES-GCM encrypted credentials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48640" y="196596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Test connection validation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48640" y="228600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Category/tag mapping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663440" y="868680"/>
            <a:ext cx="4114800" cy="1828800"/>
          </a:xfrm>
          <a:prstGeom prst="roundRect">
            <a:avLst>
              <a:gd name="adj" fmla="val 4000"/>
            </a:avLst>
          </a:prstGeom>
          <a:solidFill>
            <a:srgbClr val="16213E"/>
          </a:solidFill>
          <a:ln w="12700">
            <a:solidFill>
              <a:srgbClr val="F9731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846320" y="960120"/>
            <a:ext cx="3749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PUBLISHING WORKFLOW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846320" y="132588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Draft/Publish/Schedule options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4846320" y="164592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Conflict detection &amp; resolution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846320" y="196596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Media upload handling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846320" y="228600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Custom field support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365760" y="2926080"/>
            <a:ext cx="8412480" cy="1463040"/>
          </a:xfrm>
          <a:prstGeom prst="roundRect">
            <a:avLst>
              <a:gd name="adj" fmla="val 5000"/>
            </a:avLst>
          </a:prstGeom>
          <a:solidFill>
            <a:srgbClr val="16213E"/>
          </a:solidFill>
          <a:ln/>
        </p:spPr>
      </p:sp>
      <p:sp>
        <p:nvSpPr>
          <p:cNvPr id="18" name="Text 15"/>
          <p:cNvSpPr/>
          <p:nvPr/>
        </p:nvSpPr>
        <p:spPr>
          <a:xfrm>
            <a:off x="548640" y="3063240"/>
            <a:ext cx="80467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BENEFITS: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548640" y="3429000"/>
            <a:ext cx="8046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One-click publish from draft editor • Automatic featured image upload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548640" y="3749040"/>
            <a:ext cx="8046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meta (Yoast/RankMath compatible) • Batch publishing for multiple articles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548640" y="4069080"/>
            <a:ext cx="8046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Version history with WordPress sync • Custom taxonomy support</a:t>
            </a:r>
            <a:endParaRPr lang="en-US"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MIGRATION WORKBENCH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site migration and content audit platform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365760" y="868680"/>
            <a:ext cx="2057400" cy="1463040"/>
          </a:xfrm>
          <a:prstGeom prst="roundRect">
            <a:avLst>
              <a:gd name="adj" fmla="val 5000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65760" y="914400"/>
            <a:ext cx="2057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▦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57200" y="1371600"/>
            <a:ext cx="1874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MATRIX VIEW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57200" y="1645920"/>
            <a:ext cx="1874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Spreadsheet-style page inventory with bulk editing</a:t>
            </a:r>
            <a:endParaRPr lang="en-US" sz="800" dirty="0"/>
          </a:p>
        </p:txBody>
      </p:sp>
      <p:sp>
        <p:nvSpPr>
          <p:cNvPr id="9" name="Shape 6"/>
          <p:cNvSpPr/>
          <p:nvPr/>
        </p:nvSpPr>
        <p:spPr>
          <a:xfrm>
            <a:off x="2560320" y="868680"/>
            <a:ext cx="2057400" cy="1463040"/>
          </a:xfrm>
          <a:prstGeom prst="roundRect">
            <a:avLst>
              <a:gd name="adj" fmla="val 5000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560320" y="914400"/>
            <a:ext cx="2057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▤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2651760" y="1371600"/>
            <a:ext cx="1874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KANBAN VIEW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2651760" y="1645920"/>
            <a:ext cx="1874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Drag-drop workflow for migration stages</a:t>
            </a:r>
            <a:endParaRPr lang="en-US" sz="800" dirty="0"/>
          </a:p>
        </p:txBody>
      </p:sp>
      <p:sp>
        <p:nvSpPr>
          <p:cNvPr id="13" name="Shape 10"/>
          <p:cNvSpPr/>
          <p:nvPr/>
        </p:nvSpPr>
        <p:spPr>
          <a:xfrm>
            <a:off x="4754880" y="868680"/>
            <a:ext cx="2057400" cy="1463040"/>
          </a:xfrm>
          <a:prstGeom prst="roundRect">
            <a:avLst>
              <a:gd name="adj" fmla="val 5000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54880" y="914400"/>
            <a:ext cx="2057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◎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4846320" y="1371600"/>
            <a:ext cx="1874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GRAPH VIEW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846320" y="1645920"/>
            <a:ext cx="1874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 link structure and relationships</a:t>
            </a:r>
            <a:endParaRPr lang="en-US" sz="800" dirty="0"/>
          </a:p>
        </p:txBody>
      </p:sp>
      <p:sp>
        <p:nvSpPr>
          <p:cNvPr id="17" name="Shape 14"/>
          <p:cNvSpPr/>
          <p:nvPr/>
        </p:nvSpPr>
        <p:spPr>
          <a:xfrm>
            <a:off x="6949440" y="868680"/>
            <a:ext cx="2057400" cy="1463040"/>
          </a:xfrm>
          <a:prstGeom prst="roundRect">
            <a:avLst>
              <a:gd name="adj" fmla="val 5000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949440" y="914400"/>
            <a:ext cx="2057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▣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040880" y="1371600"/>
            <a:ext cx="1874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TRIAGE VIEW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7040880" y="1645920"/>
            <a:ext cx="1874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Priority-based decision making interface</a:t>
            </a:r>
            <a:endParaRPr lang="en-US" sz="800" dirty="0"/>
          </a:p>
        </p:txBody>
      </p:sp>
      <p:sp>
        <p:nvSpPr>
          <p:cNvPr id="21" name="Text 18"/>
          <p:cNvSpPr/>
          <p:nvPr/>
        </p:nvSpPr>
        <p:spPr>
          <a:xfrm>
            <a:off x="365760" y="2514600"/>
            <a:ext cx="8412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MIGRATION FEATURES: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365760" y="288036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Site Inventory Import: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2377440" y="2880360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Import from sitemap, crawl data, or CSV files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4754880" y="288036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Semantic Analysis: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6766560" y="2880360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Score existing content against Holistic SEO framework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365760" y="347472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Redirect Mapping: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2377440" y="3474720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htaccess or nginx redirect rules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4754880" y="347472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Content Decisions:</a:t>
            </a:r>
            <a:endParaRPr lang="en-US" sz="1000" dirty="0"/>
          </a:p>
        </p:txBody>
      </p:sp>
      <p:sp>
        <p:nvSpPr>
          <p:cNvPr id="29" name="Text 26"/>
          <p:cNvSpPr/>
          <p:nvPr/>
        </p:nvSpPr>
        <p:spPr>
          <a:xfrm>
            <a:off x="6766560" y="3474720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Keep, migrate, merge, redirect, or retire pages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365760" y="406908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Gap Analysis: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2377440" y="4069080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Identify missing topics for new content creation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4754880" y="406908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Export Options:</a:t>
            </a:r>
            <a:endParaRPr lang="en-US" sz="1000" dirty="0"/>
          </a:p>
        </p:txBody>
      </p:sp>
      <p:sp>
        <p:nvSpPr>
          <p:cNvPr id="33" name="Text 30"/>
          <p:cNvSpPr/>
          <p:nvPr/>
        </p:nvSpPr>
        <p:spPr>
          <a:xfrm>
            <a:off x="6766560" y="4069080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CSV, redirect rules, migration checklist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ligh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IT WORKS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868680" y="914400"/>
            <a:ext cx="548640" cy="54864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5" name="Text 2"/>
          <p:cNvSpPr/>
          <p:nvPr/>
        </p:nvSpPr>
        <p:spPr>
          <a:xfrm>
            <a:off x="868680" y="987552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554480" y="96012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274320" y="1645920"/>
            <a:ext cx="1737360" cy="1371600"/>
          </a:xfrm>
          <a:prstGeom prst="roundRect">
            <a:avLst>
              <a:gd name="adj" fmla="val 666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5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365760" y="1783080"/>
            <a:ext cx="1554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Define Strategy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65760" y="2148840"/>
            <a:ext cx="1554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Set up SEO pillars &amp; semantic triples (EAVs)</a:t>
            </a:r>
            <a:endParaRPr lang="en-US" sz="900" dirty="0"/>
          </a:p>
        </p:txBody>
      </p:sp>
      <p:sp>
        <p:nvSpPr>
          <p:cNvPr id="10" name="Shape 7"/>
          <p:cNvSpPr/>
          <p:nvPr/>
        </p:nvSpPr>
        <p:spPr>
          <a:xfrm>
            <a:off x="2606040" y="914400"/>
            <a:ext cx="548640" cy="54864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11" name="Text 8"/>
          <p:cNvSpPr/>
          <p:nvPr/>
        </p:nvSpPr>
        <p:spPr>
          <a:xfrm>
            <a:off x="2606040" y="987552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3291840" y="96012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2011680" y="1645920"/>
            <a:ext cx="1737360" cy="1371600"/>
          </a:xfrm>
          <a:prstGeom prst="roundRect">
            <a:avLst>
              <a:gd name="adj" fmla="val 666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5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2103120" y="1783080"/>
            <a:ext cx="1554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Map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2103120" y="2148840"/>
            <a:ext cx="1554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creates topical map with 50-100+ topics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4343400" y="914400"/>
            <a:ext cx="548640" cy="54864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17" name="Text 14"/>
          <p:cNvSpPr/>
          <p:nvPr/>
        </p:nvSpPr>
        <p:spPr>
          <a:xfrm>
            <a:off x="4343400" y="987552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5029200" y="96012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2400" dirty="0"/>
          </a:p>
        </p:txBody>
      </p:sp>
      <p:sp>
        <p:nvSpPr>
          <p:cNvPr id="19" name="Shape 16"/>
          <p:cNvSpPr/>
          <p:nvPr/>
        </p:nvSpPr>
        <p:spPr>
          <a:xfrm>
            <a:off x="3749040" y="1645920"/>
            <a:ext cx="1737360" cy="1371600"/>
          </a:xfrm>
          <a:prstGeom prst="roundRect">
            <a:avLst>
              <a:gd name="adj" fmla="val 666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5000"/>
              </a:srgbClr>
            </a:outerShdw>
          </a:effectLst>
        </p:spPr>
      </p:sp>
      <p:sp>
        <p:nvSpPr>
          <p:cNvPr id="20" name="Text 17"/>
          <p:cNvSpPr/>
          <p:nvPr/>
        </p:nvSpPr>
        <p:spPr>
          <a:xfrm>
            <a:off x="3840480" y="1783080"/>
            <a:ext cx="1554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 Briefs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3840480" y="2148840"/>
            <a:ext cx="1554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content briefs with SERP analysis</a:t>
            </a:r>
            <a:endParaRPr lang="en-US" sz="900" dirty="0"/>
          </a:p>
        </p:txBody>
      </p:sp>
      <p:sp>
        <p:nvSpPr>
          <p:cNvPr id="22" name="Shape 19"/>
          <p:cNvSpPr/>
          <p:nvPr/>
        </p:nvSpPr>
        <p:spPr>
          <a:xfrm>
            <a:off x="6080760" y="914400"/>
            <a:ext cx="548640" cy="54864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23" name="Text 20"/>
          <p:cNvSpPr/>
          <p:nvPr/>
        </p:nvSpPr>
        <p:spPr>
          <a:xfrm>
            <a:off x="6080760" y="987552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6766560" y="96012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2400" dirty="0"/>
          </a:p>
        </p:txBody>
      </p:sp>
      <p:sp>
        <p:nvSpPr>
          <p:cNvPr id="25" name="Shape 22"/>
          <p:cNvSpPr/>
          <p:nvPr/>
        </p:nvSpPr>
        <p:spPr>
          <a:xfrm>
            <a:off x="5486400" y="1645920"/>
            <a:ext cx="1737360" cy="1371600"/>
          </a:xfrm>
          <a:prstGeom prst="roundRect">
            <a:avLst>
              <a:gd name="adj" fmla="val 666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5000"/>
              </a:srgbClr>
            </a:outerShdw>
          </a:effectLst>
        </p:spPr>
      </p:sp>
      <p:sp>
        <p:nvSpPr>
          <p:cNvPr id="26" name="Text 23"/>
          <p:cNvSpPr/>
          <p:nvPr/>
        </p:nvSpPr>
        <p:spPr>
          <a:xfrm>
            <a:off x="5577840" y="1783080"/>
            <a:ext cx="1554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Content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5577840" y="2148840"/>
            <a:ext cx="1554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9-pass optimization for each article</a:t>
            </a:r>
            <a:endParaRPr lang="en-US" sz="900" dirty="0"/>
          </a:p>
        </p:txBody>
      </p:sp>
      <p:sp>
        <p:nvSpPr>
          <p:cNvPr id="28" name="Shape 25"/>
          <p:cNvSpPr/>
          <p:nvPr/>
        </p:nvSpPr>
        <p:spPr>
          <a:xfrm>
            <a:off x="7818120" y="914400"/>
            <a:ext cx="548640" cy="54864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29" name="Text 26"/>
          <p:cNvSpPr/>
          <p:nvPr/>
        </p:nvSpPr>
        <p:spPr>
          <a:xfrm>
            <a:off x="7818120" y="987552"/>
            <a:ext cx="548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000" dirty="0"/>
          </a:p>
        </p:txBody>
      </p:sp>
      <p:sp>
        <p:nvSpPr>
          <p:cNvPr id="30" name="Shape 27"/>
          <p:cNvSpPr/>
          <p:nvPr/>
        </p:nvSpPr>
        <p:spPr>
          <a:xfrm>
            <a:off x="7223760" y="1645920"/>
            <a:ext cx="1737360" cy="1371600"/>
          </a:xfrm>
          <a:prstGeom prst="roundRect">
            <a:avLst>
              <a:gd name="adj" fmla="val 666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5000"/>
              </a:srgbClr>
            </a:outerShdw>
          </a:effectLst>
        </p:spPr>
      </p:sp>
      <p:sp>
        <p:nvSpPr>
          <p:cNvPr id="31" name="Text 28"/>
          <p:cNvSpPr/>
          <p:nvPr/>
        </p:nvSpPr>
        <p:spPr>
          <a:xfrm>
            <a:off x="7315200" y="1783080"/>
            <a:ext cx="1554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&amp; Export</a:t>
            </a:r>
            <a:endParaRPr lang="en-US" sz="1200" dirty="0"/>
          </a:p>
        </p:txBody>
      </p:sp>
      <p:sp>
        <p:nvSpPr>
          <p:cNvPr id="32" name="Text 29"/>
          <p:cNvSpPr/>
          <p:nvPr/>
        </p:nvSpPr>
        <p:spPr>
          <a:xfrm>
            <a:off x="7315200" y="2148840"/>
            <a:ext cx="1554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Quality checks &amp; WordPress-ready export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457200" y="438912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From strategy to published content in one platform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SEO STRUGGLE IS REAL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31520" y="1097280"/>
            <a:ext cx="7680960" cy="777240"/>
          </a:xfrm>
          <a:prstGeom prst="roundRect">
            <a:avLst>
              <a:gd name="adj" fmla="val 11765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4400" y="118872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"What content should I write next?"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14400" y="1508760"/>
            <a:ext cx="6400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clear content strategy or topic prioritization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731520" y="2011680"/>
            <a:ext cx="7680960" cy="777240"/>
          </a:xfrm>
          <a:prstGeom prst="roundRect">
            <a:avLst>
              <a:gd name="adj" fmla="val 11765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210312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"Why isn't my content ranking?"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14400" y="2423160"/>
            <a:ext cx="6400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Missing semantic relationships and topical authority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731520" y="2926080"/>
            <a:ext cx="7680960" cy="777240"/>
          </a:xfrm>
          <a:prstGeom prst="roundRect">
            <a:avLst>
              <a:gd name="adj" fmla="val 11765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14400" y="301752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"How do I optimize for featured snippets?"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14400" y="3337560"/>
            <a:ext cx="6400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systematic approach to SERP features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731520" y="3840480"/>
            <a:ext cx="7680960" cy="777240"/>
          </a:xfrm>
          <a:prstGeom prst="roundRect">
            <a:avLst>
              <a:gd name="adj" fmla="val 11765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4400" y="393192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"AI content feels generic and robotic"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14400" y="4251960"/>
            <a:ext cx="6400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Single-pass generation lacks quality control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ligh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6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9-PASS CONTENT GENERATION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457200" y="5486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Each article goes through 9 specialized optimization passes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731520" y="1005840"/>
            <a:ext cx="256032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2960" y="1097280"/>
            <a:ext cx="457200" cy="45720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7" name="Text 4"/>
          <p:cNvSpPr/>
          <p:nvPr/>
        </p:nvSpPr>
        <p:spPr>
          <a:xfrm>
            <a:off x="822960" y="114300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371600" y="11430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Draft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22960" y="160020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Section-by-section content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3474720" y="1005840"/>
            <a:ext cx="256032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3566160" y="1097280"/>
            <a:ext cx="457200" cy="45720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12" name="Text 9"/>
          <p:cNvSpPr/>
          <p:nvPr/>
        </p:nvSpPr>
        <p:spPr>
          <a:xfrm>
            <a:off x="3566160" y="114300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114800" y="11430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Headers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3566160" y="160020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Heading hierarchy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6217920" y="1005840"/>
            <a:ext cx="256032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309360" y="1097280"/>
            <a:ext cx="457200" cy="45720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17" name="Text 14"/>
          <p:cNvSpPr/>
          <p:nvPr/>
        </p:nvSpPr>
        <p:spPr>
          <a:xfrm>
            <a:off x="6309360" y="114300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858000" y="11430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309360" y="160020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Centerpiece annotation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731520" y="2286000"/>
            <a:ext cx="256032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822960" y="2377440"/>
            <a:ext cx="457200" cy="45720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22" name="Text 19"/>
          <p:cNvSpPr/>
          <p:nvPr/>
        </p:nvSpPr>
        <p:spPr>
          <a:xfrm>
            <a:off x="822960" y="242316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1371600" y="24231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Lists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822960" y="288036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Featured snippet ready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3474720" y="2286000"/>
            <a:ext cx="256032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3566160" y="2377440"/>
            <a:ext cx="457200" cy="45720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27" name="Text 24"/>
          <p:cNvSpPr/>
          <p:nvPr/>
        </p:nvSpPr>
        <p:spPr>
          <a:xfrm>
            <a:off x="3566160" y="242316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4114800" y="24231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Flow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3566160" y="288036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Transitions &amp; bridges</a:t>
            </a:r>
            <a:endParaRPr lang="en-US" sz="1000" dirty="0"/>
          </a:p>
        </p:txBody>
      </p:sp>
      <p:sp>
        <p:nvSpPr>
          <p:cNvPr id="30" name="Shape 27"/>
          <p:cNvSpPr/>
          <p:nvPr/>
        </p:nvSpPr>
        <p:spPr>
          <a:xfrm>
            <a:off x="6217920" y="2286000"/>
            <a:ext cx="256032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6309360" y="2377440"/>
            <a:ext cx="457200" cy="45720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32" name="Text 29"/>
          <p:cNvSpPr/>
          <p:nvPr/>
        </p:nvSpPr>
        <p:spPr>
          <a:xfrm>
            <a:off x="6309360" y="242316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1400" dirty="0"/>
          </a:p>
        </p:txBody>
      </p:sp>
      <p:sp>
        <p:nvSpPr>
          <p:cNvPr id="33" name="Text 30"/>
          <p:cNvSpPr/>
          <p:nvPr/>
        </p:nvSpPr>
        <p:spPr>
          <a:xfrm>
            <a:off x="6858000" y="24231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Micro</a:t>
            </a:r>
            <a:endParaRPr lang="en-US" sz="1400" dirty="0"/>
          </a:p>
        </p:txBody>
      </p:sp>
      <p:sp>
        <p:nvSpPr>
          <p:cNvPr id="34" name="Text 31"/>
          <p:cNvSpPr/>
          <p:nvPr/>
        </p:nvSpPr>
        <p:spPr>
          <a:xfrm>
            <a:off x="6309360" y="288036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Linguistic optimization</a:t>
            </a:r>
            <a:endParaRPr lang="en-US" sz="1000" dirty="0"/>
          </a:p>
        </p:txBody>
      </p:sp>
      <p:sp>
        <p:nvSpPr>
          <p:cNvPr id="35" name="Shape 32"/>
          <p:cNvSpPr/>
          <p:nvPr/>
        </p:nvSpPr>
        <p:spPr>
          <a:xfrm>
            <a:off x="731520" y="3566160"/>
            <a:ext cx="256032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36" name="Shape 33"/>
          <p:cNvSpPr/>
          <p:nvPr/>
        </p:nvSpPr>
        <p:spPr>
          <a:xfrm>
            <a:off x="822960" y="3657600"/>
            <a:ext cx="457200" cy="45720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37" name="Text 34"/>
          <p:cNvSpPr/>
          <p:nvPr/>
        </p:nvSpPr>
        <p:spPr>
          <a:xfrm>
            <a:off x="822960" y="370332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1400" dirty="0"/>
          </a:p>
        </p:txBody>
      </p:sp>
      <p:sp>
        <p:nvSpPr>
          <p:cNvPr id="38" name="Text 35"/>
          <p:cNvSpPr/>
          <p:nvPr/>
        </p:nvSpPr>
        <p:spPr>
          <a:xfrm>
            <a:off x="1371600" y="37033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</a:t>
            </a:r>
            <a:endParaRPr lang="en-US" sz="1400" dirty="0"/>
          </a:p>
        </p:txBody>
      </p:sp>
      <p:sp>
        <p:nvSpPr>
          <p:cNvPr id="39" name="Text 36"/>
          <p:cNvSpPr/>
          <p:nvPr/>
        </p:nvSpPr>
        <p:spPr>
          <a:xfrm>
            <a:off x="822960" y="416052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placeholders</a:t>
            </a:r>
            <a:endParaRPr lang="en-US" sz="1000" dirty="0"/>
          </a:p>
        </p:txBody>
      </p:sp>
      <p:sp>
        <p:nvSpPr>
          <p:cNvPr id="40" name="Shape 37"/>
          <p:cNvSpPr/>
          <p:nvPr/>
        </p:nvSpPr>
        <p:spPr>
          <a:xfrm>
            <a:off x="3474720" y="3566160"/>
            <a:ext cx="256032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41" name="Shape 38"/>
          <p:cNvSpPr/>
          <p:nvPr/>
        </p:nvSpPr>
        <p:spPr>
          <a:xfrm>
            <a:off x="3566160" y="3657600"/>
            <a:ext cx="457200" cy="45720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42" name="Text 39"/>
          <p:cNvSpPr/>
          <p:nvPr/>
        </p:nvSpPr>
        <p:spPr>
          <a:xfrm>
            <a:off x="3566160" y="370332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400" dirty="0"/>
          </a:p>
        </p:txBody>
      </p:sp>
      <p:sp>
        <p:nvSpPr>
          <p:cNvPr id="43" name="Text 40"/>
          <p:cNvSpPr/>
          <p:nvPr/>
        </p:nvSpPr>
        <p:spPr>
          <a:xfrm>
            <a:off x="4114800" y="37033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</a:t>
            </a:r>
            <a:endParaRPr lang="en-US" sz="1400" dirty="0"/>
          </a:p>
        </p:txBody>
      </p:sp>
      <p:sp>
        <p:nvSpPr>
          <p:cNvPr id="44" name="Text 41"/>
          <p:cNvSpPr/>
          <p:nvPr/>
        </p:nvSpPr>
        <p:spPr>
          <a:xfrm>
            <a:off x="3566160" y="416052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129+ rule quality check</a:t>
            </a:r>
            <a:endParaRPr lang="en-US" sz="1000" dirty="0"/>
          </a:p>
        </p:txBody>
      </p:sp>
      <p:sp>
        <p:nvSpPr>
          <p:cNvPr id="45" name="Shape 42"/>
          <p:cNvSpPr/>
          <p:nvPr/>
        </p:nvSpPr>
        <p:spPr>
          <a:xfrm>
            <a:off x="6217920" y="3566160"/>
            <a:ext cx="2560320" cy="1097280"/>
          </a:xfrm>
          <a:prstGeom prst="roundRect">
            <a:avLst>
              <a:gd name="adj" fmla="val 8333"/>
            </a:avLst>
          </a:prstGeom>
          <a:solidFill>
            <a:srgbClr val="FFFFFF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46" name="Shape 43"/>
          <p:cNvSpPr/>
          <p:nvPr/>
        </p:nvSpPr>
        <p:spPr>
          <a:xfrm>
            <a:off x="6309360" y="3657600"/>
            <a:ext cx="457200" cy="457200"/>
          </a:xfrm>
          <a:prstGeom prst="ellipse">
            <a:avLst/>
          </a:prstGeom>
          <a:solidFill>
            <a:srgbClr val="667EEA"/>
          </a:solidFill>
          <a:ln/>
        </p:spPr>
      </p:sp>
      <p:sp>
        <p:nvSpPr>
          <p:cNvPr id="47" name="Text 44"/>
          <p:cNvSpPr/>
          <p:nvPr/>
        </p:nvSpPr>
        <p:spPr>
          <a:xfrm>
            <a:off x="6309360" y="370332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1400" dirty="0"/>
          </a:p>
        </p:txBody>
      </p:sp>
      <p:sp>
        <p:nvSpPr>
          <p:cNvPr id="48" name="Text 45"/>
          <p:cNvSpPr/>
          <p:nvPr/>
        </p:nvSpPr>
        <p:spPr>
          <a:xfrm>
            <a:off x="6858000" y="37033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Schema</a:t>
            </a:r>
            <a:endParaRPr lang="en-US" sz="1400" dirty="0"/>
          </a:p>
        </p:txBody>
      </p:sp>
      <p:sp>
        <p:nvSpPr>
          <p:cNvPr id="49" name="Text 46"/>
          <p:cNvSpPr/>
          <p:nvPr/>
        </p:nvSpPr>
        <p:spPr>
          <a:xfrm>
            <a:off x="6309360" y="416052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JSON-LD generation</a:t>
            </a:r>
            <a:endParaRPr lang="en-US" sz="1000" dirty="0"/>
          </a:p>
        </p:txBody>
      </p:sp>
      <p:sp>
        <p:nvSpPr>
          <p:cNvPr id="50" name="Text 47"/>
          <p:cNvSpPr/>
          <p:nvPr/>
        </p:nvSpPr>
        <p:spPr>
          <a:xfrm>
            <a:off x="457200" y="46634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 Publication-ready content with no AI artifacts</a:t>
            </a:r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PROJECT MANAGEMENT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Manage multiple SEO projects from one dashboard</a:t>
            </a:r>
            <a:endParaRPr lang="en-US" sz="1200" dirty="0"/>
          </a:p>
        </p:txBody>
      </p:sp>
      <p:pic>
        <p:nvPicPr>
          <p:cNvPr id="5" name="Image 1" descr="D:/www/cost-of-retreival-reducer/public/help-screenshots/project-management/dashboard-overview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8680"/>
            <a:ext cx="8229600" cy="4114800"/>
          </a:xfrm>
          <a:prstGeom prst="rect">
            <a:avLst/>
          </a:prstGeom>
          <a:effectLst>
            <a:outerShdw sx="100000" sy="100000" kx="0" ky="0" algn="bl" rotWithShape="0" blurRad="1016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" y="18288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PILLARS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74320" y="5029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Define your content strategy foundation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274320" y="91440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Central Entity (CE) - Your main topic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274320" y="123444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Source Context (SC) - Your expertise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274320" y="155448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Central Search Intent (CSI) - User goals</a:t>
            </a:r>
            <a:endParaRPr lang="en-US" sz="1100" dirty="0"/>
          </a:p>
        </p:txBody>
      </p:sp>
      <p:pic>
        <p:nvPicPr>
          <p:cNvPr id="8" name="Image 1" descr="D:\www\cost-of-retreival-reducer\docs\help-screenshots\g06-pilla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74320"/>
            <a:ext cx="4846320" cy="4663440"/>
          </a:xfrm>
          <a:prstGeom prst="rect">
            <a:avLst/>
          </a:prstGeom>
          <a:effectLst>
            <a:outerShdw sx="100000" sy="100000" kx="0" ky="0" algn="bl" rotWithShape="0" blurRad="76200" dist="25400" dir="27000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SEMANTIC TRIPLES (E-A-V)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secret to topical authority - Entity-Attribute-Value framework</a:t>
            </a:r>
            <a:endParaRPr lang="en-US" sz="1200" dirty="0"/>
          </a:p>
        </p:txBody>
      </p:sp>
      <p:pic>
        <p:nvPicPr>
          <p:cNvPr id="5" name="Image 1" descr="D:\www\cost-of-retreival-reducer\docs\help-screenshots\modal-eav-manage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8680"/>
            <a:ext cx="8229600" cy="4114800"/>
          </a:xfrm>
          <a:prstGeom prst="rect">
            <a:avLst/>
          </a:prstGeom>
          <a:effectLst>
            <a:outerShdw sx="100000" sy="100000" kx="0" ky="0" algn="bl" rotWithShape="0" blurRad="1016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TOPICAL MAP DASHBOARD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 89+ topics with briefs, drafts, and metrics at a glance</a:t>
            </a:r>
            <a:endParaRPr lang="en-US" sz="1200" dirty="0"/>
          </a:p>
        </p:txBody>
      </p:sp>
      <p:pic>
        <p:nvPicPr>
          <p:cNvPr id="5" name="Image 1" descr="D:\www\cost-of-retreival-reducer\docs\help-screenshots\c01-map-dashboar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8680"/>
            <a:ext cx="8229600" cy="4114800"/>
          </a:xfrm>
          <a:prstGeom prst="rect">
            <a:avLst/>
          </a:prstGeom>
          <a:effectLst>
            <a:outerShdw sx="100000" sy="100000" kx="0" ky="0" algn="bl" rotWithShape="0" blurRad="1016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 TOPIC GRAPH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See your content network and topic relationships</a:t>
            </a:r>
            <a:endParaRPr lang="en-US" sz="1200" dirty="0"/>
          </a:p>
        </p:txBody>
      </p:sp>
      <p:pic>
        <p:nvPicPr>
          <p:cNvPr id="5" name="Image 1" descr="D:\www\cost-of-retreival-reducer\docs\help-screenshots\c07-tab-graph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8680"/>
            <a:ext cx="8229600" cy="4114800"/>
          </a:xfrm>
          <a:prstGeom prst="rect">
            <a:avLst/>
          </a:prstGeom>
          <a:effectLst>
            <a:outerShdw sx="100000" sy="100000" kx="0" ky="0" algn="bl" rotWithShape="0" blurRad="1016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" y="1828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POWERFUL ANALYSIS TOOLS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74320" y="64008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Internal Link Audit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274320" y="932688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Full Health Check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274320" y="1225296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Query Network Audit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274320" y="1517904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E-A-T Scanner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274320" y="1810512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Corpus Audit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274320" y="21031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Enhanced Metrics Dashboard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274320" y="2395728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Entity Authority Analysis</a:t>
            </a:r>
            <a:endParaRPr lang="en-US" sz="1100" dirty="0"/>
          </a:p>
        </p:txBody>
      </p:sp>
      <p:pic>
        <p:nvPicPr>
          <p:cNvPr id="11" name="Image 1" descr="D:\www\cost-of-retreival-reducer\docs\help-screenshots\c05-tab-analysi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74320"/>
            <a:ext cx="4846320" cy="4663440"/>
          </a:xfrm>
          <a:prstGeom prst="rect">
            <a:avLst/>
          </a:prstGeom>
          <a:effectLst>
            <a:outerShdw sx="100000" sy="100000" kx="0" ky="0" algn="bl" rotWithShape="0" blurRad="76200" dist="25400" dir="27000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" y="1828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MULTI-PROVIDER AI SUPPORT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74320" y="54864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Choose your preferred AI provider: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274320" y="91440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Google Gemini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274320" y="123444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OpenAI GPT-4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274320" y="155448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Anthropic Claude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274320" y="18745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Perplexity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74320" y="219456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OpenRouter (100+ models)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74320" y="265176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Bring your own API keys - no markup!</a:t>
            </a:r>
            <a:endParaRPr lang="en-US" sz="1100" dirty="0"/>
          </a:p>
        </p:txBody>
      </p:sp>
      <p:pic>
        <p:nvPicPr>
          <p:cNvPr id="11" name="Image 1" descr="D:/www/cost-of-retreival-reducer/screenshots/settings-ai-provider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74320"/>
            <a:ext cx="4846320" cy="3840480"/>
          </a:xfrm>
          <a:prstGeom prst="rect">
            <a:avLst/>
          </a:prstGeom>
          <a:effectLst>
            <a:outerShdw sx="100000" sy="100000" kx="0" ky="0" algn="bl" rotWithShape="0" blurRad="76200" dist="25400" dir="27000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ADMIN CONSOLE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 AI usage, costs, and system health in real-time</a:t>
            </a:r>
            <a:endParaRPr lang="en-US" sz="1200" dirty="0"/>
          </a:p>
        </p:txBody>
      </p:sp>
      <p:pic>
        <p:nvPicPr>
          <p:cNvPr id="5" name="Image 1" descr="D:\www\cost-of-retreival-reducer\docs\help-screenshots\j01-admin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8680"/>
            <a:ext cx="8229600" cy="4114800"/>
          </a:xfrm>
          <a:prstGeom prst="rect">
            <a:avLst/>
          </a:prstGeom>
          <a:effectLst>
            <a:outerShdw sx="100000" sy="100000" kx="0" ky="0" algn="bl" rotWithShape="0" blurRad="1016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SITE ANALYSIS &amp; MIGRATION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existing pages against Holistic SEO framework</a:t>
            </a:r>
            <a:endParaRPr lang="en-US" sz="1200" dirty="0"/>
          </a:p>
        </p:txBody>
      </p:sp>
      <p:pic>
        <p:nvPicPr>
          <p:cNvPr id="5" name="Image 1" descr="D:\www\cost-of-retreival-reducer\docs\help-screenshots\i01-site-analysis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8680"/>
            <a:ext cx="8229600" cy="4114800"/>
          </a:xfrm>
          <a:prstGeom prst="rect">
            <a:avLst/>
          </a:prstGeom>
          <a:effectLst>
            <a:outerShdw sx="100000" sy="100000" kx="0" ky="0" algn="bl" rotWithShape="0" blurRad="1016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acc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91440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INTRODUCING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57200" y="128016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Holistic SEO Workbench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3200400" y="2103120"/>
            <a:ext cx="2743200" cy="457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237744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only SEO platform that combines: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71600" y="2926080"/>
            <a:ext cx="6400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 Semantic Content Strategy (Entity-Attribute-Value Framework)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371600" y="3337560"/>
            <a:ext cx="6400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 9-Pass AI Content Generation with 129+ Quality Audit Rules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371600" y="3749040"/>
            <a:ext cx="6400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 Featured Snippet Optimization Built-In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371600" y="4160520"/>
            <a:ext cx="6400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 Multi-Provider AI Support (OpenAI, Anthropic, Gemini, &amp; more)</a:t>
            </a:r>
            <a:endParaRPr 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acc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MAKES US DIFFERENT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914400" y="914400"/>
            <a:ext cx="7315200" cy="868680"/>
          </a:xfrm>
          <a:prstGeom prst="roundRect">
            <a:avLst>
              <a:gd name="adj" fmla="val 10526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097280" y="1051560"/>
            <a:ext cx="6949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Entity-Focused, Not Keyword-Focused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97280" y="1371600"/>
            <a:ext cx="6949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topical authority with semantic relationships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914400" y="1920240"/>
            <a:ext cx="7315200" cy="868680"/>
          </a:xfrm>
          <a:prstGeom prst="roundRect">
            <a:avLst>
              <a:gd name="adj" fmla="val 10526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97280" y="2057400"/>
            <a:ext cx="6949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9-Pass Quality System + 129 Rules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97280" y="2377440"/>
            <a:ext cx="6949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Eliminates AI hallucinations and generic content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914400" y="2926080"/>
            <a:ext cx="7315200" cy="868680"/>
          </a:xfrm>
          <a:prstGeom prst="roundRect">
            <a:avLst>
              <a:gd name="adj" fmla="val 10526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7280" y="3063240"/>
            <a:ext cx="6949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Featured Snippet Optimization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97280" y="3383280"/>
            <a:ext cx="6949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Built-in targeting with answer lengths and predicates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914400" y="3931920"/>
            <a:ext cx="7315200" cy="868680"/>
          </a:xfrm>
          <a:prstGeom prst="roundRect">
            <a:avLst>
              <a:gd name="adj" fmla="val 10526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97280" y="4069080"/>
            <a:ext cx="6949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Holistic SEO Methodology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97280" y="4389120"/>
            <a:ext cx="6949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Based on proven framework by Koray Tugberk GUBUR</a:t>
            </a:r>
            <a:endParaRPr lang="en-US" sz="1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ligh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WHO IS THIS FOR?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640080" y="1005840"/>
            <a:ext cx="2651760" cy="2560320"/>
          </a:xfrm>
          <a:prstGeom prst="roundRect">
            <a:avLst>
              <a:gd name="adj" fmla="val 5357"/>
            </a:avLst>
          </a:prstGeom>
          <a:solidFill>
            <a:srgbClr val="667EEA"/>
          </a:solidFill>
          <a:ln/>
          <a:effectLst>
            <a:outerShdw sx="100000" sy="100000" kx="0" ky="0" algn="bl" rotWithShape="0" blurRad="76200" dist="38100" dir="2700000">
              <a:srgbClr val="000000">
                <a:alpha val="2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22960" y="1280160"/>
            <a:ext cx="2286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Agencies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2960" y="1920240"/>
            <a:ext cx="22860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 content production across multiple clients with consistent quality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3474720" y="1005840"/>
            <a:ext cx="2651760" cy="2560320"/>
          </a:xfrm>
          <a:prstGeom prst="roundRect">
            <a:avLst>
              <a:gd name="adj" fmla="val 5357"/>
            </a:avLst>
          </a:prstGeom>
          <a:solidFill>
            <a:srgbClr val="764BA2"/>
          </a:solidFill>
          <a:ln/>
          <a:effectLst>
            <a:outerShdw sx="100000" sy="100000" kx="0" ky="0" algn="bl" rotWithShape="0" blurRad="76200" dist="38100" dir="2700000">
              <a:srgbClr val="000000">
                <a:alpha val="2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3657600" y="1280160"/>
            <a:ext cx="2286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In-House Teams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3657600" y="1920240"/>
            <a:ext cx="22860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topical authority systematically with data-driven strategy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6309360" y="1005840"/>
            <a:ext cx="2651760" cy="2560320"/>
          </a:xfrm>
          <a:prstGeom prst="roundRect">
            <a:avLst>
              <a:gd name="adj" fmla="val 5357"/>
            </a:avLst>
          </a:prstGeom>
          <a:solidFill>
            <a:srgbClr val="F97316"/>
          </a:solidFill>
          <a:ln/>
          <a:effectLst>
            <a:outerShdw sx="100000" sy="100000" kx="0" ky="0" algn="bl" rotWithShape="0" blurRad="76200" dist="38100" dir="2700000">
              <a:srgbClr val="000000">
                <a:alpha val="2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92240" y="1280160"/>
            <a:ext cx="2286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Writers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92240" y="1920240"/>
            <a:ext cx="22860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Get AI assistance that actually understands SEO best practices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457200" y="393192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Perfect for anyone who wants to dominate search results with quality content</a:t>
            </a:r>
            <a:endParaRPr lang="en-US" sz="1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6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ENTERPRISE-GRADE ARCHITECTURE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731520" y="1005840"/>
            <a:ext cx="2560320" cy="1371600"/>
          </a:xfrm>
          <a:prstGeom prst="roundRect">
            <a:avLst>
              <a:gd name="adj" fmla="val 6667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2960" y="128016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React 18 + TypeScript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822960" y="1737360"/>
            <a:ext cx="23774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Modern, type-safe frontend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3474720" y="1005840"/>
            <a:ext cx="2560320" cy="1371600"/>
          </a:xfrm>
          <a:prstGeom prst="roundRect">
            <a:avLst>
              <a:gd name="adj" fmla="val 6667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566160" y="128016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Supabase Backend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3566160" y="1737360"/>
            <a:ext cx="23774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PostgreSQL + Edge Functions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6217920" y="1005840"/>
            <a:ext cx="2560320" cy="1371600"/>
          </a:xfrm>
          <a:prstGeom prst="roundRect">
            <a:avLst>
              <a:gd name="adj" fmla="val 6667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09360" y="128016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Row Level Security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309360" y="1737360"/>
            <a:ext cx="23774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data isolation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731520" y="2651760"/>
            <a:ext cx="2560320" cy="1371600"/>
          </a:xfrm>
          <a:prstGeom prst="roundRect">
            <a:avLst>
              <a:gd name="adj" fmla="val 6667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22960" y="292608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Updates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822960" y="3383280"/>
            <a:ext cx="23774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Live progress tracking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3474720" y="2651760"/>
            <a:ext cx="2560320" cy="1371600"/>
          </a:xfrm>
          <a:prstGeom prst="roundRect">
            <a:avLst>
              <a:gd name="adj" fmla="val 6667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566160" y="292608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Encrypted API Keys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3566160" y="3383280"/>
            <a:ext cx="23774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Secure credential storage</a:t>
            </a:r>
            <a:endParaRPr lang="en-US" sz="1000" dirty="0"/>
          </a:p>
        </p:txBody>
      </p:sp>
      <p:sp>
        <p:nvSpPr>
          <p:cNvPr id="19" name="Shape 16"/>
          <p:cNvSpPr/>
          <p:nvPr/>
        </p:nvSpPr>
        <p:spPr>
          <a:xfrm>
            <a:off x="6217920" y="2651760"/>
            <a:ext cx="2560320" cy="1371600"/>
          </a:xfrm>
          <a:prstGeom prst="roundRect">
            <a:avLst>
              <a:gd name="adj" fmla="val 6667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309360" y="292608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Resumable Jobs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6309360" y="3383280"/>
            <a:ext cx="23774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lost work on interruptions</a:t>
            </a:r>
            <a:endParaRPr lang="en-US" sz="1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ligh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SIMPLE, TRANSPARENT PRICING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640080" y="914400"/>
            <a:ext cx="2651760" cy="3200400"/>
          </a:xfrm>
          <a:prstGeom prst="roundRect">
            <a:avLst>
              <a:gd name="adj" fmla="val 5172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76200" dist="38100" dir="2700000">
              <a:srgbClr val="000000">
                <a:alpha val="15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0080" y="1097280"/>
            <a:ext cx="2651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Starter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0080" y="146304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14400" y="210312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1 Project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914400" y="246888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10 Topics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914400" y="283464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Basic Briefs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914400" y="320040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Manual Generation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3474720" y="914400"/>
            <a:ext cx="2651760" cy="3200400"/>
          </a:xfrm>
          <a:prstGeom prst="roundRect">
            <a:avLst>
              <a:gd name="adj" fmla="val 5172"/>
            </a:avLst>
          </a:prstGeom>
          <a:solidFill>
            <a:srgbClr val="667EEA"/>
          </a:solidFill>
          <a:ln/>
          <a:effectLst>
            <a:outerShdw sx="100000" sy="100000" kx="0" ky="0" algn="bl" rotWithShape="0" blurRad="76200" dist="38100" dir="2700000">
              <a:srgbClr val="000000">
                <a:alpha val="15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3474720" y="1097280"/>
            <a:ext cx="2651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Professional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474720" y="146304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$49/mo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3749040" y="210312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Unlimited Projects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3749040" y="246888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Unlimited Topics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3749040" y="283464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Full 9-Pass System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3749040" y="320040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Priority Support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6309360" y="914400"/>
            <a:ext cx="2651760" cy="3200400"/>
          </a:xfrm>
          <a:prstGeom prst="roundRect">
            <a:avLst>
              <a:gd name="adj" fmla="val 5172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76200" dist="38100" dir="2700000">
              <a:srgbClr val="000000">
                <a:alpha val="15000"/>
              </a:srgbClr>
            </a:outerShdw>
          </a:effectLst>
        </p:spPr>
      </p:sp>
      <p:sp>
        <p:nvSpPr>
          <p:cNvPr id="19" name="Text 16"/>
          <p:cNvSpPr/>
          <p:nvPr/>
        </p:nvSpPr>
        <p:spPr>
          <a:xfrm>
            <a:off x="6309360" y="1097280"/>
            <a:ext cx="2651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309360" y="146304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6583680" y="210312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Team Collaboration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6583680" y="246888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Custom Integrations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6583680" y="283464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White-Label Options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6583680" y="320040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Dedicated Support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457200" y="42976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Bring your own AI API keys - pay only for what you use!</a:t>
            </a:r>
            <a:endParaRPr lang="en-US" sz="11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acc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09728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READY TO DOMINATE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457200" y="169164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SEARCH RESULTS?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3200400" y="2468880"/>
            <a:ext cx="2743200" cy="5486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274320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Start building your topical authority today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200400" y="3291840"/>
            <a:ext cx="2743200" cy="64008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200400" y="3401568"/>
            <a:ext cx="2743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GET STARTED FREE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57200" y="420624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holistic-seo-workbench.com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RESULTS YOU CAN EXPECT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57200" y="1005840"/>
            <a:ext cx="2011680" cy="1645920"/>
          </a:xfrm>
          <a:prstGeom prst="roundRect">
            <a:avLst>
              <a:gd name="adj" fmla="val 8333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57200" y="1188720"/>
            <a:ext cx="20116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457200" y="182880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Passes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57200" y="214884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 article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2651760" y="1005840"/>
            <a:ext cx="2011680" cy="1645920"/>
          </a:xfrm>
          <a:prstGeom prst="roundRect">
            <a:avLst>
              <a:gd name="adj" fmla="val 8333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651760" y="1188720"/>
            <a:ext cx="20116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129+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2651760" y="182880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Rules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651760" y="214884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Quality checks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4846320" y="1005840"/>
            <a:ext cx="2011680" cy="1645920"/>
          </a:xfrm>
          <a:prstGeom prst="roundRect">
            <a:avLst>
              <a:gd name="adj" fmla="val 8333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846320" y="1188720"/>
            <a:ext cx="20116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17+</a:t>
            </a:r>
            <a:endParaRPr lang="en-US" sz="3600" dirty="0"/>
          </a:p>
        </p:txBody>
      </p:sp>
      <p:sp>
        <p:nvSpPr>
          <p:cNvPr id="14" name="Text 11"/>
          <p:cNvSpPr/>
          <p:nvPr/>
        </p:nvSpPr>
        <p:spPr>
          <a:xfrm>
            <a:off x="4846320" y="182880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 Services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4846320" y="214884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Integrated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7040880" y="1005840"/>
            <a:ext cx="2011680" cy="1645920"/>
          </a:xfrm>
          <a:prstGeom prst="roundRect">
            <a:avLst>
              <a:gd name="adj" fmla="val 8333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040880" y="1188720"/>
            <a:ext cx="20116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3600" dirty="0"/>
          </a:p>
        </p:txBody>
      </p:sp>
      <p:sp>
        <p:nvSpPr>
          <p:cNvPr id="18" name="Text 15"/>
          <p:cNvSpPr/>
          <p:nvPr/>
        </p:nvSpPr>
        <p:spPr>
          <a:xfrm>
            <a:off x="7040880" y="182880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Providers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7040880" y="214884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Supported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914400" y="3017520"/>
            <a:ext cx="2377440" cy="1005840"/>
          </a:xfrm>
          <a:prstGeom prst="roundRect">
            <a:avLst>
              <a:gd name="adj" fmla="val 9091"/>
            </a:avLst>
          </a:prstGeom>
          <a:solidFill>
            <a:srgbClr val="667EEA"/>
          </a:solidFill>
          <a:ln/>
        </p:spPr>
      </p:sp>
      <p:sp>
        <p:nvSpPr>
          <p:cNvPr id="21" name="Text 18"/>
          <p:cNvSpPr/>
          <p:nvPr/>
        </p:nvSpPr>
        <p:spPr>
          <a:xfrm>
            <a:off x="914400" y="315468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Save 80% Time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1005840" y="3520440"/>
            <a:ext cx="21945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 content strategy &amp; generation</a:t>
            </a:r>
            <a:endParaRPr lang="en-US" sz="1000" dirty="0"/>
          </a:p>
        </p:txBody>
      </p:sp>
      <p:sp>
        <p:nvSpPr>
          <p:cNvPr id="23" name="Shape 20"/>
          <p:cNvSpPr/>
          <p:nvPr/>
        </p:nvSpPr>
        <p:spPr>
          <a:xfrm>
            <a:off x="3474720" y="3017520"/>
            <a:ext cx="2377440" cy="1005840"/>
          </a:xfrm>
          <a:prstGeom prst="roundRect">
            <a:avLst>
              <a:gd name="adj" fmla="val 9091"/>
            </a:avLst>
          </a:prstGeom>
          <a:solidFill>
            <a:srgbClr val="667EEA"/>
          </a:solidFill>
          <a:ln/>
        </p:spPr>
      </p:sp>
      <p:sp>
        <p:nvSpPr>
          <p:cNvPr id="24" name="Text 21"/>
          <p:cNvSpPr/>
          <p:nvPr/>
        </p:nvSpPr>
        <p:spPr>
          <a:xfrm>
            <a:off x="3474720" y="315468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Rank Higher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3566160" y="3520440"/>
            <a:ext cx="21945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Semantic SEO methodology built-in</a:t>
            </a:r>
            <a:endParaRPr lang="en-US" sz="1000" dirty="0"/>
          </a:p>
        </p:txBody>
      </p:sp>
      <p:sp>
        <p:nvSpPr>
          <p:cNvPr id="26" name="Shape 23"/>
          <p:cNvSpPr/>
          <p:nvPr/>
        </p:nvSpPr>
        <p:spPr>
          <a:xfrm>
            <a:off x="6035040" y="3017520"/>
            <a:ext cx="2377440" cy="1005840"/>
          </a:xfrm>
          <a:prstGeom prst="roundRect">
            <a:avLst>
              <a:gd name="adj" fmla="val 9091"/>
            </a:avLst>
          </a:prstGeom>
          <a:solidFill>
            <a:srgbClr val="667EEA"/>
          </a:solidFill>
          <a:ln/>
        </p:spPr>
      </p:sp>
      <p:sp>
        <p:nvSpPr>
          <p:cNvPr id="27" name="Text 24"/>
          <p:cNvSpPr/>
          <p:nvPr/>
        </p:nvSpPr>
        <p:spPr>
          <a:xfrm>
            <a:off x="6035040" y="315468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 Content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6126480" y="3520440"/>
            <a:ext cx="21945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Batch generation with quality control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129+ CONTENT WRITING &amp; AUDIT RULES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quality assurance for every piece of content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731520" y="914400"/>
            <a:ext cx="2560320" cy="1463040"/>
          </a:xfrm>
          <a:prstGeom prst="roundRect">
            <a:avLst>
              <a:gd name="adj" fmla="val 6250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31520" y="109728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31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731520" y="1645920"/>
            <a:ext cx="2560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Algorithmic Audit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31520" y="196596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SEO checks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3474720" y="914400"/>
            <a:ext cx="2560320" cy="1463040"/>
          </a:xfrm>
          <a:prstGeom prst="roundRect">
            <a:avLst>
              <a:gd name="adj" fmla="val 6250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474720" y="109728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3474720" y="1645920"/>
            <a:ext cx="2560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Semantic/Pillar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3474720" y="196596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Entity alignment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6217920" y="914400"/>
            <a:ext cx="2560320" cy="1463040"/>
          </a:xfrm>
          <a:prstGeom prst="roundRect">
            <a:avLst>
              <a:gd name="adj" fmla="val 6250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17920" y="109728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6217920" y="1645920"/>
            <a:ext cx="2560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 Structure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217920" y="196596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Internal linking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731520" y="2651760"/>
            <a:ext cx="2560320" cy="1463040"/>
          </a:xfrm>
          <a:prstGeom prst="roundRect">
            <a:avLst>
              <a:gd name="adj" fmla="val 6250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31520" y="283464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80+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731520" y="3383280"/>
            <a:ext cx="2560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Validators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731520" y="370332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Quality rules</a:t>
            </a:r>
            <a:endParaRPr lang="en-US" sz="1000" dirty="0"/>
          </a:p>
        </p:txBody>
      </p:sp>
      <p:sp>
        <p:nvSpPr>
          <p:cNvPr id="21" name="Shape 18"/>
          <p:cNvSpPr/>
          <p:nvPr/>
        </p:nvSpPr>
        <p:spPr>
          <a:xfrm>
            <a:off x="3474720" y="2651760"/>
            <a:ext cx="2560320" cy="1463040"/>
          </a:xfrm>
          <a:prstGeom prst="roundRect">
            <a:avLst>
              <a:gd name="adj" fmla="val 6250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3474720" y="283464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3200" dirty="0"/>
          </a:p>
        </p:txBody>
      </p:sp>
      <p:sp>
        <p:nvSpPr>
          <p:cNvPr id="23" name="Text 20"/>
          <p:cNvSpPr/>
          <p:nvPr/>
        </p:nvSpPr>
        <p:spPr>
          <a:xfrm>
            <a:off x="3474720" y="3383280"/>
            <a:ext cx="2560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Technical Rules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3474720" y="370332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Format checks</a:t>
            </a:r>
            <a:endParaRPr lang="en-US" sz="1000" dirty="0"/>
          </a:p>
        </p:txBody>
      </p:sp>
      <p:sp>
        <p:nvSpPr>
          <p:cNvPr id="25" name="Shape 22"/>
          <p:cNvSpPr/>
          <p:nvPr/>
        </p:nvSpPr>
        <p:spPr>
          <a:xfrm>
            <a:off x="6217920" y="2651760"/>
            <a:ext cx="2560320" cy="1463040"/>
          </a:xfrm>
          <a:prstGeom prst="roundRect">
            <a:avLst>
              <a:gd name="adj" fmla="val 6250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6217920" y="283464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3200" dirty="0"/>
          </a:p>
        </p:txBody>
      </p:sp>
      <p:sp>
        <p:nvSpPr>
          <p:cNvPr id="27" name="Text 24"/>
          <p:cNvSpPr/>
          <p:nvPr/>
        </p:nvSpPr>
        <p:spPr>
          <a:xfrm>
            <a:off x="6217920" y="3383280"/>
            <a:ext cx="2560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Visual/Schema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6217920" y="370332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Rich snippets</a:t>
            </a:r>
            <a:endParaRPr lang="en-US" sz="1000" dirty="0"/>
          </a:p>
        </p:txBody>
      </p:sp>
      <p:sp>
        <p:nvSpPr>
          <p:cNvPr id="29" name="Text 26"/>
          <p:cNvSpPr/>
          <p:nvPr/>
        </p:nvSpPr>
        <p:spPr>
          <a:xfrm>
            <a:off x="457200" y="45720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+ 8 Language-specific patterns for multilingual SEO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ALGORITHMIC AUDIT RULES (31)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SEO quality checks applied to every article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57200" y="86868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intro-clarity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2103120" y="86868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Validates introduction effectiveness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57200" y="137160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heading-hierarchy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2103120" y="137160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Ensures proper H1-H6 structure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57200" y="187452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keyword-prominence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2103120" y="187452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Checks keyword placement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457200" y="237744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content-depth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2103120" y="237744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Validates topic coverage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457200" y="288036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readability-score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2103120" y="288036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Flesch-Kincaid scoring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57200" y="338328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sentence-variety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2103120" y="338328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Checks sentence length variation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457200" y="388620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paragraph-structure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2103120" y="388620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Validates paragraph density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457200" y="438912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transition-words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2103120" y="438912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Ensures content flow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4846320" y="86868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active-voice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6492240" y="86868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Promotes active voice usage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4846320" y="137160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entity-mentions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6492240" y="137160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Validates entity coverage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4846320" y="187452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semantic-density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6492240" y="187452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Checks semantic richness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4846320" y="237744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anchor-optimization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6492240" y="237744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Internal link text quality</a:t>
            </a:r>
            <a:endParaRPr lang="en-US" sz="1000" dirty="0"/>
          </a:p>
        </p:txBody>
      </p:sp>
      <p:sp>
        <p:nvSpPr>
          <p:cNvPr id="29" name="Text 26"/>
          <p:cNvSpPr/>
          <p:nvPr/>
        </p:nvSpPr>
        <p:spPr>
          <a:xfrm>
            <a:off x="4846320" y="288036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meta-alignment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6492240" y="288036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Title/meta consistency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4846320" y="338328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featured-snippet-ready</a:t>
            </a:r>
            <a:endParaRPr lang="en-US" sz="1000" dirty="0"/>
          </a:p>
        </p:txBody>
      </p:sp>
      <p:sp>
        <p:nvSpPr>
          <p:cNvPr id="32" name="Text 29"/>
          <p:cNvSpPr/>
          <p:nvPr/>
        </p:nvSpPr>
        <p:spPr>
          <a:xfrm>
            <a:off x="6492240" y="338328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Structured for SERP features</a:t>
            </a:r>
            <a:endParaRPr lang="en-US" sz="1000" dirty="0"/>
          </a:p>
        </p:txBody>
      </p:sp>
      <p:sp>
        <p:nvSpPr>
          <p:cNvPr id="33" name="Text 30"/>
          <p:cNvSpPr/>
          <p:nvPr/>
        </p:nvSpPr>
        <p:spPr>
          <a:xfrm>
            <a:off x="4846320" y="388620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question-coverage</a:t>
            </a:r>
            <a:endParaRPr lang="en-US" sz="1000" dirty="0"/>
          </a:p>
        </p:txBody>
      </p:sp>
      <p:sp>
        <p:nvSpPr>
          <p:cNvPr id="34" name="Text 31"/>
          <p:cNvSpPr/>
          <p:nvPr/>
        </p:nvSpPr>
        <p:spPr>
          <a:xfrm>
            <a:off x="6492240" y="388620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PAA optimization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VALIDATOR RULES (80+)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Quality gates for publication-ready content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457200" y="868680"/>
            <a:ext cx="4114800" cy="1234440"/>
          </a:xfrm>
          <a:prstGeom prst="roundRect">
            <a:avLst>
              <a:gd name="adj" fmla="val 5926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48640" y="9601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Introduction Quality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94360" y="128016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centerpiece-clarity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594360" y="1536192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hook-effectiveness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94360" y="1792224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thesis-statement</a:t>
            </a:r>
            <a:endParaRPr lang="en-US" sz="900" dirty="0"/>
          </a:p>
        </p:txBody>
      </p:sp>
      <p:sp>
        <p:nvSpPr>
          <p:cNvPr id="10" name="Shape 7"/>
          <p:cNvSpPr/>
          <p:nvPr/>
        </p:nvSpPr>
        <p:spPr>
          <a:xfrm>
            <a:off x="4846320" y="868680"/>
            <a:ext cx="4114800" cy="1234440"/>
          </a:xfrm>
          <a:prstGeom prst="roundRect">
            <a:avLst>
              <a:gd name="adj" fmla="val 5926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37760" y="9601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Structural Elements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4983480" y="128016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list-optimization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4983480" y="1536192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table-structure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4983480" y="1792224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image-placement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457200" y="2240280"/>
            <a:ext cx="4114800" cy="1234440"/>
          </a:xfrm>
          <a:prstGeom prst="roundRect">
            <a:avLst>
              <a:gd name="adj" fmla="val 5926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48640" y="23317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Semantic SEO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594360" y="265176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entity-coverage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594360" y="2907792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attribute-depth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594360" y="3163824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predicate-variety</a:t>
            </a:r>
            <a:endParaRPr lang="en-US" sz="900" dirty="0"/>
          </a:p>
        </p:txBody>
      </p:sp>
      <p:sp>
        <p:nvSpPr>
          <p:cNvPr id="20" name="Shape 17"/>
          <p:cNvSpPr/>
          <p:nvPr/>
        </p:nvSpPr>
        <p:spPr>
          <a:xfrm>
            <a:off x="4846320" y="2240280"/>
            <a:ext cx="4114800" cy="1234440"/>
          </a:xfrm>
          <a:prstGeom prst="roundRect">
            <a:avLst>
              <a:gd name="adj" fmla="val 5926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937760" y="23317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SERP Features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4983480" y="265176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snippet-length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4983480" y="2907792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answer-format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4983480" y="3163824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definition-boxes</a:t>
            </a:r>
            <a:endParaRPr lang="en-US" sz="900" dirty="0"/>
          </a:p>
        </p:txBody>
      </p:sp>
      <p:sp>
        <p:nvSpPr>
          <p:cNvPr id="25" name="Shape 22"/>
          <p:cNvSpPr/>
          <p:nvPr/>
        </p:nvSpPr>
        <p:spPr>
          <a:xfrm>
            <a:off x="457200" y="3611880"/>
            <a:ext cx="4114800" cy="1234440"/>
          </a:xfrm>
          <a:prstGeom prst="roundRect">
            <a:avLst>
              <a:gd name="adj" fmla="val 5926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48640" y="37033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 Quality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594360" y="402336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anchor-diversity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594360" y="4279392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contextual-relevance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594360" y="4535424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authority-signals</a:t>
            </a:r>
            <a:endParaRPr lang="en-US" sz="900" dirty="0"/>
          </a:p>
        </p:txBody>
      </p:sp>
      <p:sp>
        <p:nvSpPr>
          <p:cNvPr id="30" name="Shape 27"/>
          <p:cNvSpPr/>
          <p:nvPr/>
        </p:nvSpPr>
        <p:spPr>
          <a:xfrm>
            <a:off x="4846320" y="3611880"/>
            <a:ext cx="4114800" cy="1234440"/>
          </a:xfrm>
          <a:prstGeom prst="roundRect">
            <a:avLst>
              <a:gd name="adj" fmla="val 5926"/>
            </a:avLst>
          </a:prstGeom>
          <a:solidFill>
            <a:srgbClr val="16213E"/>
          </a:solidFill>
          <a:ln w="12700">
            <a:solidFill>
              <a:srgbClr val="667EEA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4937760" y="37033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Technical</a:t>
            </a:r>
            <a:endParaRPr lang="en-US" sz="1100" dirty="0"/>
          </a:p>
        </p:txBody>
      </p:sp>
      <p:sp>
        <p:nvSpPr>
          <p:cNvPr id="32" name="Text 29"/>
          <p:cNvSpPr/>
          <p:nvPr/>
        </p:nvSpPr>
        <p:spPr>
          <a:xfrm>
            <a:off x="4983480" y="4023360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word-count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4983480" y="4279392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unique-value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4983480" y="4535424"/>
            <a:ext cx="3840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duplicate-detection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ligh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6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ROI CALCULATOR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See the real impact on your content operations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457200" y="914400"/>
            <a:ext cx="4023360" cy="3474720"/>
          </a:xfrm>
          <a:prstGeom prst="roundRect">
            <a:avLst>
              <a:gd name="adj" fmla="val 394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76200" dist="38100" dir="2700000">
              <a:srgbClr val="000000">
                <a:alpha val="15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457200" y="100584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MEDIUM BUSINESS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132588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 articles/month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640080" y="169164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Traditional Cost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2468880" y="1691640"/>
            <a:ext cx="10972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$6,000/mo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40080" y="1920240"/>
            <a:ext cx="36576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(writer + editor + SEO)</a:t>
            </a:r>
            <a:endParaRPr lang="en-US" sz="800" dirty="0"/>
          </a:p>
        </p:txBody>
      </p:sp>
      <p:sp>
        <p:nvSpPr>
          <p:cNvPr id="11" name="Text 8"/>
          <p:cNvSpPr/>
          <p:nvPr/>
        </p:nvSpPr>
        <p:spPr>
          <a:xfrm>
            <a:off x="640080" y="228600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 Workbench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2468880" y="2286000"/>
            <a:ext cx="10972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$1,500/mo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40080" y="2514600"/>
            <a:ext cx="36576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(AI costs + platform)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080" y="28803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 Saved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2468880" y="2880360"/>
            <a:ext cx="10972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80 hours/mo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40080" y="3108960"/>
            <a:ext cx="36576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(4 hrs → 45 min/article)</a:t>
            </a:r>
            <a:endParaRPr lang="en-US" sz="800" dirty="0"/>
          </a:p>
        </p:txBody>
      </p:sp>
      <p:sp>
        <p:nvSpPr>
          <p:cNvPr id="17" name="Text 14"/>
          <p:cNvSpPr/>
          <p:nvPr/>
        </p:nvSpPr>
        <p:spPr>
          <a:xfrm>
            <a:off x="640080" y="347472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Monthly Savings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2468880" y="3474720"/>
            <a:ext cx="10972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$4,500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640080" y="3703320"/>
            <a:ext cx="36576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75% cost reduction</a:t>
            </a:r>
            <a:endParaRPr lang="en-US" sz="800" dirty="0"/>
          </a:p>
        </p:txBody>
      </p:sp>
      <p:sp>
        <p:nvSpPr>
          <p:cNvPr id="20" name="Shape 17"/>
          <p:cNvSpPr/>
          <p:nvPr/>
        </p:nvSpPr>
        <p:spPr>
          <a:xfrm>
            <a:off x="4663440" y="914400"/>
            <a:ext cx="4023360" cy="3474720"/>
          </a:xfrm>
          <a:prstGeom prst="roundRect">
            <a:avLst>
              <a:gd name="adj" fmla="val 3947"/>
            </a:avLst>
          </a:prstGeom>
          <a:solidFill>
            <a:srgbClr val="667EEA"/>
          </a:solidFill>
          <a:ln/>
          <a:effectLst>
            <a:outerShdw sx="100000" sy="100000" kx="0" ky="0" algn="bl" rotWithShape="0" blurRad="76200" dist="38100" dir="2700000">
              <a:srgbClr val="000000">
                <a:alpha val="15000"/>
              </a:srgbClr>
            </a:outerShdw>
          </a:effectLst>
        </p:spPr>
      </p:sp>
      <p:sp>
        <p:nvSpPr>
          <p:cNvPr id="21" name="Text 18"/>
          <p:cNvSpPr/>
          <p:nvPr/>
        </p:nvSpPr>
        <p:spPr>
          <a:xfrm>
            <a:off x="4663440" y="100584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663440" y="132588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100+ articles/month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4846320" y="169164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Traditional Cost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6675120" y="1691640"/>
            <a:ext cx="10972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$30,000/mo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4846320" y="1920240"/>
            <a:ext cx="36576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(team + tools + QA)</a:t>
            </a:r>
            <a:endParaRPr lang="en-US" sz="800" dirty="0"/>
          </a:p>
        </p:txBody>
      </p:sp>
      <p:sp>
        <p:nvSpPr>
          <p:cNvPr id="26" name="Text 23"/>
          <p:cNvSpPr/>
          <p:nvPr/>
        </p:nvSpPr>
        <p:spPr>
          <a:xfrm>
            <a:off x="4846320" y="228600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 Workbench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6675120" y="2286000"/>
            <a:ext cx="10972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$5,000/mo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4846320" y="2514600"/>
            <a:ext cx="36576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(AI + platform + review)</a:t>
            </a:r>
            <a:endParaRPr lang="en-US" sz="800" dirty="0"/>
          </a:p>
        </p:txBody>
      </p:sp>
      <p:sp>
        <p:nvSpPr>
          <p:cNvPr id="29" name="Text 26"/>
          <p:cNvSpPr/>
          <p:nvPr/>
        </p:nvSpPr>
        <p:spPr>
          <a:xfrm>
            <a:off x="4846320" y="28803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 Saved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6675120" y="2880360"/>
            <a:ext cx="10972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400 hrs/mo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4846320" y="3108960"/>
            <a:ext cx="36576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(entire content team)</a:t>
            </a:r>
            <a:endParaRPr lang="en-US" sz="800" dirty="0"/>
          </a:p>
        </p:txBody>
      </p:sp>
      <p:sp>
        <p:nvSpPr>
          <p:cNvPr id="32" name="Text 29"/>
          <p:cNvSpPr/>
          <p:nvPr/>
        </p:nvSpPr>
        <p:spPr>
          <a:xfrm>
            <a:off x="4846320" y="347472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Monthly Savings</a:t>
            </a:r>
            <a:endParaRPr lang="en-US" sz="1000" dirty="0"/>
          </a:p>
        </p:txBody>
      </p:sp>
      <p:sp>
        <p:nvSpPr>
          <p:cNvPr id="33" name="Text 30"/>
          <p:cNvSpPr/>
          <p:nvPr/>
        </p:nvSpPr>
        <p:spPr>
          <a:xfrm>
            <a:off x="6675120" y="3474720"/>
            <a:ext cx="10972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59E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$25,000</a:t>
            </a:r>
            <a:endParaRPr lang="en-US" sz="1200" dirty="0"/>
          </a:p>
        </p:txBody>
      </p:sp>
      <p:sp>
        <p:nvSpPr>
          <p:cNvPr id="34" name="Text 31"/>
          <p:cNvSpPr/>
          <p:nvPr/>
        </p:nvSpPr>
        <p:spPr>
          <a:xfrm>
            <a:off x="4846320" y="3703320"/>
            <a:ext cx="36576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E0E7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83% cost reduction</a:t>
            </a:r>
            <a:endParaRPr lang="en-US" sz="800" dirty="0"/>
          </a:p>
        </p:txBody>
      </p:sp>
      <p:sp>
        <p:nvSpPr>
          <p:cNvPr id="35" name="Text 32"/>
          <p:cNvSpPr/>
          <p:nvPr/>
        </p:nvSpPr>
        <p:spPr>
          <a:xfrm>
            <a:off x="457200" y="45720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* ROI increases with volume due to batch processing and template reuse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:\www\cost-of-retreival-reducer\tmp\presentation\slides\gradient-da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AI-FIRST vs FULLY AI-ASSISTED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7200" y="50292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Understanding our intelligent content creation approach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457200" y="914400"/>
            <a:ext cx="4023360" cy="3291840"/>
          </a:xfrm>
          <a:prstGeom prst="roundRect">
            <a:avLst>
              <a:gd name="adj" fmla="val 2778"/>
            </a:avLst>
          </a:prstGeom>
          <a:solidFill>
            <a:srgbClr val="16213E"/>
          </a:solidFill>
          <a:ln w="25400">
            <a:solidFill>
              <a:srgbClr val="F9731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100584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AI-FIRST APPROACH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0080" y="1463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AI generates complete first drafts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640080" y="187452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9-pass optimization system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640080" y="228600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Human reviews &amp; refines output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40080" y="269748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Best for: Scale &amp; efficiency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640080" y="310896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Time: 30-45 min per article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640080" y="35204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Quality: 85-95% accuracy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4663440" y="914400"/>
            <a:ext cx="4023360" cy="3291840"/>
          </a:xfrm>
          <a:prstGeom prst="roundRect">
            <a:avLst>
              <a:gd name="adj" fmla="val 2778"/>
            </a:avLst>
          </a:prstGeom>
          <a:solidFill>
            <a:srgbClr val="16213E"/>
          </a:solidFill>
          <a:ln w="25400">
            <a:solidFill>
              <a:srgbClr val="667EE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663440" y="100584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667E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FULLY AI-ASSISTED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846320" y="14630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Human writes with AI suggestions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4846320" y="187452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AI Strategist provides guidance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4846320" y="228600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Real-time quality scoring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4846320" y="269748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Best for: Premium content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4846320" y="310896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Time: 2-3 hrs per article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4846320" y="352044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Quality: 95-100% accuracy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457200" y="44348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Both modes use the same 129+ audit rules for quality assurance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Holistic SEO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Holistic SEO Workbench - Complete Marketing Presentation</dc:title>
  <dc:subject>PptxGenJS Presentation</dc:subject>
  <dc:creator>Holistic SEO Workbench</dc:creator>
  <cp:lastModifiedBy>Holistic SEO Workbench</cp:lastModifiedBy>
  <cp:revision>1</cp:revision>
  <dcterms:created xsi:type="dcterms:W3CDTF">2026-01-15T18:01:08Z</dcterms:created>
  <dcterms:modified xsi:type="dcterms:W3CDTF">2026-01-15T18:01:08Z</dcterms:modified>
</cp:coreProperties>
</file>